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27"/>
  </p:notesMasterIdLst>
  <p:handoutMasterIdLst>
    <p:handoutMasterId r:id="rId28"/>
  </p:handoutMasterIdLst>
  <p:sldIdLst>
    <p:sldId id="946" r:id="rId3"/>
    <p:sldId id="967" r:id="rId4"/>
    <p:sldId id="944" r:id="rId5"/>
    <p:sldId id="1016" r:id="rId6"/>
    <p:sldId id="1017" r:id="rId7"/>
    <p:sldId id="1018" r:id="rId8"/>
    <p:sldId id="1020" r:id="rId9"/>
    <p:sldId id="1002" r:id="rId10"/>
    <p:sldId id="997" r:id="rId11"/>
    <p:sldId id="1021" r:id="rId12"/>
    <p:sldId id="1022" r:id="rId13"/>
    <p:sldId id="1023" r:id="rId14"/>
    <p:sldId id="1024" r:id="rId15"/>
    <p:sldId id="1025" r:id="rId16"/>
    <p:sldId id="1026" r:id="rId17"/>
    <p:sldId id="1027" r:id="rId18"/>
    <p:sldId id="1028" r:id="rId19"/>
    <p:sldId id="1029" r:id="rId20"/>
    <p:sldId id="1030" r:id="rId21"/>
    <p:sldId id="1031" r:id="rId22"/>
    <p:sldId id="1032" r:id="rId23"/>
    <p:sldId id="1033" r:id="rId24"/>
    <p:sldId id="992" r:id="rId25"/>
    <p:sldId id="970" r:id="rId26"/>
  </p:sldIdLst>
  <p:sldSz cx="12188825" cy="6858000"/>
  <p:notesSz cx="6858000" cy="9144000"/>
  <p:defaultTextStyle>
    <a:defPPr>
      <a:defRPr lang="en-US"/>
    </a:defPPr>
    <a:lvl1pPr marL="0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96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McJannet" initials="" lastIdx="2" clrIdx="0"/>
  <p:cmAuthor id="1" name="amy.devereux" initials="" lastIdx="15" clrIdx="1"/>
  <p:cmAuthor id="2" name="Sharon Getz" initials="skg" lastIdx="6" clrIdx="2"/>
  <p:cmAuthor id="3" name="Kristie Newnham" initials="" lastIdx="1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55F14"/>
    <a:srgbClr val="FF00FF"/>
    <a:srgbClr val="FFFFFF"/>
    <a:srgbClr val="5FA8D6"/>
    <a:srgbClr val="C20000"/>
    <a:srgbClr val="D01100"/>
    <a:srgbClr val="BB1100"/>
    <a:srgbClr val="6CBE45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 autoAdjust="0"/>
    <p:restoredTop sz="81752" autoAdjust="0"/>
  </p:normalViewPr>
  <p:slideViewPr>
    <p:cSldViewPr snapToGrid="0" snapToObjects="1">
      <p:cViewPr varScale="1">
        <p:scale>
          <a:sx n="92" d="100"/>
          <a:sy n="92" d="100"/>
        </p:scale>
        <p:origin x="-1192" y="-9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-36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712E4-16E2-3546-BEE8-BF686527E0AB}" type="datetimeFigureOut">
              <a:rPr lang="en-US" smtClean="0"/>
              <a:t>8/30/15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ED54-26F3-BA45-8332-245FA7EE4E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93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AAD08-77AB-C840-8F52-1CD9AC3D73F9}" type="datetimeFigureOut">
              <a:rPr lang="en-US" smtClean="0"/>
              <a:t>8/30/15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E8096-F329-7647-8BCC-856D6F856E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317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6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15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8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53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9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86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33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32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7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08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2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31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8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86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92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3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8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8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9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2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7" y="987427"/>
            <a:ext cx="184659" cy="384719"/>
          </a:xfrm>
          <a:prstGeom prst="rect">
            <a:avLst/>
          </a:prstGeom>
          <a:noFill/>
        </p:spPr>
        <p:txBody>
          <a:bodyPr wrap="none" lIns="91432" tIns="45717" rIns="91432" bIns="45717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817942"/>
            <a:ext cx="11238523" cy="1455836"/>
          </a:xfrm>
          <a:prstGeom prst="rect">
            <a:avLst/>
          </a:prstGeom>
        </p:spPr>
        <p:txBody>
          <a:bodyPr lIns="91432" tIns="45717" rIns="91432" bIns="45717" anchor="b" anchorCtr="0">
            <a:noAutofit/>
          </a:bodyPr>
          <a:lstStyle>
            <a:lvl1pPr marL="0" indent="0" algn="l" defTabSz="453987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2" y="6311551"/>
            <a:ext cx="4519787" cy="470780"/>
          </a:xfrm>
          <a:prstGeom prst="rect">
            <a:avLst/>
          </a:prstGeom>
        </p:spPr>
        <p:txBody>
          <a:bodyPr vert="horz" lIns="91432" tIns="45717" rIns="91432" bIns="45717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57161" indent="0">
              <a:buFontTx/>
              <a:buNone/>
              <a:defRPr sz="1200"/>
            </a:lvl2pPr>
            <a:lvl3pPr marL="914323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5"/>
            <a:ext cx="5266776" cy="640271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32" tIns="45717" rIns="91432" bIns="45717" anchor="ctr" anchorCtr="0">
            <a:noAutofit/>
          </a:bodyPr>
          <a:lstStyle>
            <a:lvl1pPr marL="109718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1" y="376500"/>
            <a:ext cx="1719072" cy="6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1096994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 defTabSz="58732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262626"/>
                </a:solidFill>
              </a:defRPr>
            </a:lvl2pPr>
            <a:lvl3pPr marL="166673" indent="-166673" defTabSz="282552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262626"/>
                </a:solidFill>
              </a:defRPr>
            </a:lvl3pPr>
            <a:lvl4pPr marL="396843" indent="-171435" defTabSz="282552">
              <a:spcBef>
                <a:spcPts val="776"/>
              </a:spcBef>
              <a:spcAft>
                <a:spcPts val="0"/>
              </a:spcAft>
              <a:defRPr sz="1600">
                <a:solidFill>
                  <a:srgbClr val="262626"/>
                </a:solidFill>
              </a:defRPr>
            </a:lvl4pPr>
            <a:lvl5pPr marL="627010" indent="-176197" defTabSz="282552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96546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32" tIns="91432" rIns="91432" bIns="91432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262626"/>
                </a:solidFill>
              </a:defRPr>
            </a:lvl2pPr>
            <a:lvl3pPr marL="166673" indent="-166673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262626"/>
                </a:solidFill>
              </a:defRPr>
            </a:lvl3pPr>
            <a:lvl4pPr marL="395256" indent="-160325" defTabSz="-168261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262626"/>
                </a:solidFill>
              </a:defRPr>
            </a:lvl4pPr>
            <a:lvl5pPr marL="631772" indent="-176197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2"/>
            <a:ext cx="5214108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262626"/>
                </a:solidFill>
              </a:defRPr>
            </a:lvl2pPr>
            <a:lvl3pPr marL="166673" indent="-166673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262626"/>
                </a:solidFill>
              </a:defRPr>
            </a:lvl3pPr>
            <a:lvl4pPr marL="392081" indent="-171435">
              <a:spcBef>
                <a:spcPts val="776"/>
              </a:spcBef>
              <a:spcAft>
                <a:spcPts val="0"/>
              </a:spcAft>
              <a:defRPr sz="1600">
                <a:solidFill>
                  <a:srgbClr val="262626"/>
                </a:solidFill>
              </a:defRPr>
            </a:lvl4pPr>
            <a:lvl5pPr marL="631772" indent="-176197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96546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32" tIns="91432" rIns="91432" bIns="91432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2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546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32" tIns="91432" rIns="91432" bIns="91432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6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96546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32" tIns="91432" rIns="91432" bIns="91432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24380" y="6412071"/>
            <a:ext cx="2844059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C233176-0E98-0D46-A076-9F2488460A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016000"/>
            <a:ext cx="12188825" cy="1588"/>
          </a:xfrm>
          <a:prstGeom prst="line">
            <a:avLst/>
          </a:prstGeom>
          <a:ln>
            <a:solidFill>
              <a:srgbClr val="69BE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735214" y="6602413"/>
            <a:ext cx="3859795" cy="2286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800" dirty="0">
                <a:latin typeface="Gill Sans"/>
                <a:ea typeface="+mn-ea"/>
                <a:cs typeface="Gill Sans"/>
              </a:rPr>
              <a:t>© Hortonworks Inc. </a:t>
            </a:r>
            <a:r>
              <a:rPr lang="en-US" sz="800" dirty="0" smtClean="0">
                <a:latin typeface="Gill Sans"/>
                <a:ea typeface="+mn-ea"/>
                <a:cs typeface="Gill Sans"/>
              </a:rPr>
              <a:t>2012</a:t>
            </a:r>
            <a:endParaRPr lang="en-US" sz="800" dirty="0">
              <a:latin typeface="Gill Sans"/>
              <a:ea typeface="+mn-ea"/>
              <a:cs typeface="Gill San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1" y="1165225"/>
            <a:ext cx="10969943" cy="4954588"/>
          </a:xfrm>
          <a:prstGeom prst="rect">
            <a:avLst/>
          </a:prstGeom>
        </p:spPr>
        <p:txBody>
          <a:bodyPr vert="horz"/>
          <a:lstStyle>
            <a:lvl1pPr marL="168275" indent="-168275">
              <a:buClr>
                <a:srgbClr val="69BE28"/>
              </a:buClr>
              <a:defRPr sz="2400" b="0" i="0">
                <a:solidFill>
                  <a:srgbClr val="595959"/>
                </a:solidFill>
                <a:latin typeface="Gill Sans"/>
                <a:cs typeface="Gill Sans"/>
              </a:defRPr>
            </a:lvl1pPr>
            <a:lvl2pPr marL="566738" indent="-168275">
              <a:buFont typeface="Lucida Grande"/>
              <a:buChar char="–"/>
              <a:defRPr sz="2000">
                <a:solidFill>
                  <a:srgbClr val="595959"/>
                </a:solidFill>
                <a:latin typeface="Gill Sans"/>
                <a:cs typeface="Gill Sans"/>
              </a:defRPr>
            </a:lvl2pPr>
            <a:lvl3pPr marL="1081088" indent="-166688">
              <a:spcAft>
                <a:spcPts val="1200"/>
              </a:spcAft>
              <a:buFont typeface="Lucida Grande"/>
              <a:buChar char="–"/>
              <a:defRPr sz="1800">
                <a:solidFill>
                  <a:srgbClr val="595959"/>
                </a:solidFill>
                <a:latin typeface="Gill Sans"/>
                <a:cs typeface="Gill Sans"/>
              </a:defRPr>
            </a:lvl3pPr>
            <a:lvl4pPr marL="1543050" indent="-171450">
              <a:defRPr sz="1800">
                <a:solidFill>
                  <a:srgbClr val="595959"/>
                </a:solidFill>
                <a:latin typeface="Gill Sans"/>
                <a:cs typeface="Gill Sans"/>
              </a:defRPr>
            </a:lvl4pPr>
            <a:lvl5pPr marL="2005013" indent="-176213">
              <a:buFont typeface="Lucida Grande"/>
              <a:buChar char="-"/>
              <a:defRPr sz="1800">
                <a:solidFill>
                  <a:srgbClr val="595959"/>
                </a:solidFill>
                <a:latin typeface="Gill Sans"/>
                <a:cs typeface="Gill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465889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dirty="0" smtClean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</a:lstStyle>
          <a:p>
            <a:pPr>
              <a:defRPr/>
            </a:pPr>
            <a:r>
              <a:rPr lang="en-US" smtClean="0"/>
              <a:t>Page </a:t>
            </a:r>
            <a:fld id="{BE3614C6-9B97-DA43-9EC2-F206459474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735215" y="6465888"/>
            <a:ext cx="7000110" cy="252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</a:lstStyle>
          <a:p>
            <a:pPr>
              <a:defRPr/>
            </a:pPr>
            <a:r>
              <a:rPr lang="en-US" smtClean="0"/>
              <a:t>Architecting the Future of Big Data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4989" y="6545264"/>
            <a:ext cx="1339183" cy="2762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>
                <a:latin typeface="Gill Sans"/>
                <a:ea typeface="+mn-ea"/>
                <a:cs typeface="Gill Sans"/>
              </a:rPr>
              <a:t>Professional Services</a:t>
            </a:r>
            <a:endParaRPr lang="en-US" dirty="0">
              <a:solidFill>
                <a:srgbClr val="C3C3C3"/>
              </a:solidFill>
              <a:latin typeface="Gill Sans"/>
              <a:ea typeface="+mn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78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270560" cy="6863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2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99267"/>
            <a:ext cx="10969943" cy="1072987"/>
          </a:xfrm>
          <a:prstGeom prst="rect">
            <a:avLst/>
          </a:prstGeom>
        </p:spPr>
        <p:txBody>
          <a:bodyPr lIns="121899" tIns="60949" rIns="121899" bIns="60949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24380" y="6412071"/>
            <a:ext cx="2844059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C233176-0E98-0D46-A076-9F2488460A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2"/>
            <a:ext cx="12188825" cy="3444865"/>
          </a:xfrm>
          <a:prstGeom prst="rect">
            <a:avLst/>
          </a:prstGeom>
          <a:solidFill>
            <a:srgbClr val="6CBE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7" y="987427"/>
            <a:ext cx="184659" cy="384719"/>
          </a:xfrm>
          <a:prstGeom prst="rect">
            <a:avLst/>
          </a:prstGeom>
          <a:noFill/>
        </p:spPr>
        <p:txBody>
          <a:bodyPr wrap="none" lIns="91432" tIns="45717" rIns="91432" bIns="45717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817942"/>
            <a:ext cx="11238523" cy="1455836"/>
          </a:xfrm>
          <a:prstGeom prst="rect">
            <a:avLst/>
          </a:prstGeom>
        </p:spPr>
        <p:txBody>
          <a:bodyPr lIns="91432" tIns="45717" rIns="91432" bIns="45717" anchor="b" anchorCtr="0">
            <a:noAutofit/>
          </a:bodyPr>
          <a:lstStyle>
            <a:lvl1pPr marL="0" indent="0" algn="l" defTabSz="453987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2" y="6311551"/>
            <a:ext cx="4519787" cy="470780"/>
          </a:xfrm>
          <a:prstGeom prst="rect">
            <a:avLst/>
          </a:prstGeom>
        </p:spPr>
        <p:txBody>
          <a:bodyPr vert="horz" lIns="91432" tIns="45717" rIns="91432" bIns="45717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57161" indent="0">
              <a:buFontTx/>
              <a:buNone/>
              <a:defRPr sz="1200"/>
            </a:lvl2pPr>
            <a:lvl3pPr marL="914323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5"/>
            <a:ext cx="5266776" cy="640271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32" tIns="45717" rIns="91432" bIns="45717" anchor="ctr" anchorCtr="0">
            <a:noAutofit/>
          </a:bodyPr>
          <a:lstStyle>
            <a:lvl1pPr marL="109718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1" y="376500"/>
            <a:ext cx="1719072" cy="6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713739"/>
            <a:ext cx="11010311" cy="2260263"/>
          </a:xfrm>
          <a:prstGeom prst="rect">
            <a:avLst/>
          </a:prstGeom>
        </p:spPr>
        <p:txBody>
          <a:bodyPr lIns="91432" tIns="45717" rIns="91432" bIns="45717" anchor="b" anchorCtr="0">
            <a:noAutofit/>
          </a:bodyPr>
          <a:lstStyle>
            <a:lvl1pPr marL="0" indent="0" algn="l" defTabSz="453987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4026917"/>
            <a:ext cx="11010311" cy="908289"/>
          </a:xfrm>
          <a:prstGeom prst="rect">
            <a:avLst/>
          </a:prstGeom>
        </p:spPr>
        <p:txBody>
          <a:bodyPr lIns="91432" tIns="45717" rIns="91432" bIns="45717">
            <a:noAutofit/>
          </a:bodyPr>
          <a:lstStyle>
            <a:lvl1pPr marL="0" indent="0" algn="l">
              <a:buNone/>
              <a:defRPr sz="2400">
                <a:solidFill>
                  <a:srgbClr val="262626"/>
                </a:solidFill>
                <a:latin typeface="Arial"/>
                <a:cs typeface="Arial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017" y="6090530"/>
            <a:ext cx="1387367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88825" cy="685621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1"/>
            <a:ext cx="12188825" cy="313945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714509"/>
            <a:ext cx="12188825" cy="1143491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949343"/>
            <a:ext cx="11010311" cy="1520343"/>
          </a:xfrm>
          <a:prstGeom prst="rect">
            <a:avLst/>
          </a:prstGeom>
        </p:spPr>
        <p:txBody>
          <a:bodyPr lIns="91432" tIns="45717" rIns="91432" bIns="45717" anchor="b" anchorCtr="0">
            <a:noAutofit/>
          </a:bodyPr>
          <a:lstStyle>
            <a:lvl1pPr marL="0" indent="0" algn="l" defTabSz="453987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2522591"/>
            <a:ext cx="11010311" cy="640271"/>
          </a:xfrm>
          <a:prstGeom prst="rect">
            <a:avLst/>
          </a:prstGeom>
        </p:spPr>
        <p:txBody>
          <a:bodyPr lIns="91432" tIns="45717" rIns="91432" bIns="45717"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017" y="6090530"/>
            <a:ext cx="1387367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"/>
            <a:ext cx="12188825" cy="3973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713731"/>
            <a:ext cx="11010311" cy="2260263"/>
          </a:xfrm>
          <a:prstGeom prst="rect">
            <a:avLst/>
          </a:prstGeom>
          <a:noFill/>
        </p:spPr>
        <p:txBody>
          <a:bodyPr wrap="square" lIns="91432" tIns="45717" rIns="91432" bIns="137149" anchor="b" anchorCtr="0">
            <a:noAutofit/>
          </a:bodyPr>
          <a:lstStyle>
            <a:lvl1pPr marL="0" indent="0" algn="l" defTabSz="453987">
              <a:spcAft>
                <a:spcPts val="0"/>
              </a:spcAft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4056306"/>
            <a:ext cx="11010311" cy="961601"/>
          </a:xfrm>
          <a:prstGeom prst="rect">
            <a:avLst/>
          </a:prstGeom>
        </p:spPr>
        <p:txBody>
          <a:bodyPr lIns="91432" tIns="45717" rIns="91432" bIns="45717">
            <a:noAutofit/>
          </a:bodyPr>
          <a:lstStyle>
            <a:lvl1pPr marL="0" indent="0" algn="l">
              <a:buNone/>
              <a:defRPr sz="28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2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1096994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 defTabSz="58732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262626"/>
                </a:solidFill>
              </a:defRPr>
            </a:lvl2pPr>
            <a:lvl3pPr marL="166673" indent="-166673" defTabSz="282552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262626"/>
                </a:solidFill>
              </a:defRPr>
            </a:lvl3pPr>
            <a:lvl4pPr marL="396843" indent="-171435" defTabSz="282552">
              <a:spcBef>
                <a:spcPts val="776"/>
              </a:spcBef>
              <a:spcAft>
                <a:spcPts val="0"/>
              </a:spcAft>
              <a:defRPr sz="1600">
                <a:solidFill>
                  <a:srgbClr val="262626"/>
                </a:solidFill>
              </a:defRPr>
            </a:lvl4pPr>
            <a:lvl5pPr marL="627010" indent="-176197" defTabSz="282552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262626"/>
                </a:solidFill>
              </a:defRPr>
            </a:lvl2pPr>
            <a:lvl3pPr marL="166673" indent="-166673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262626"/>
                </a:solidFill>
              </a:defRPr>
            </a:lvl3pPr>
            <a:lvl4pPr marL="395256" indent="-160325" defTabSz="-168261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262626"/>
                </a:solidFill>
              </a:defRPr>
            </a:lvl4pPr>
            <a:lvl5pPr marL="631772" indent="-176197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2"/>
            <a:ext cx="5214108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262626"/>
                </a:solidFill>
              </a:defRPr>
            </a:lvl2pPr>
            <a:lvl3pPr marL="166673" indent="-166673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262626"/>
                </a:solidFill>
              </a:defRPr>
            </a:lvl3pPr>
            <a:lvl4pPr marL="392081" indent="-171435">
              <a:spcBef>
                <a:spcPts val="776"/>
              </a:spcBef>
              <a:spcAft>
                <a:spcPts val="0"/>
              </a:spcAft>
              <a:defRPr sz="1600">
                <a:solidFill>
                  <a:srgbClr val="262626"/>
                </a:solidFill>
              </a:defRPr>
            </a:lvl4pPr>
            <a:lvl5pPr marL="631772" indent="-176197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2" y="1106435"/>
            <a:ext cx="3512933" cy="4954588"/>
          </a:xfrm>
          <a:prstGeom prst="rect">
            <a:avLst/>
          </a:prstGeom>
        </p:spPr>
        <p:txBody>
          <a:bodyPr vert="horz" lIns="91432" tIns="45717" rIns="91432" bIns="45717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300" b="1" i="0">
                <a:solidFill>
                  <a:srgbClr val="262626"/>
                </a:solidFill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262626"/>
                </a:solidFill>
              </a:defRPr>
            </a:lvl2pPr>
            <a:lvl3pPr marL="166673" indent="-166673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262626"/>
                </a:solidFill>
              </a:defRPr>
            </a:lvl3pPr>
            <a:lvl4pPr marL="395256" marR="0" indent="-160325" algn="l" defTabSz="401606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262626"/>
                </a:solidFill>
              </a:defRPr>
            </a:lvl4pPr>
            <a:lvl5pPr marL="566690" indent="-171435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88825" cy="1016000"/>
          </a:xfrm>
          <a:prstGeom prst="rect">
            <a:avLst/>
          </a:prstGeom>
          <a:solidFill>
            <a:srgbClr val="6CB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70870" y="6476473"/>
            <a:ext cx="3879078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16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spc="-71" baseline="0" dirty="0" smtClean="0">
                <a:solidFill>
                  <a:schemeClr val="accent4"/>
                </a:solidFill>
                <a:latin typeface="+mn-lt"/>
              </a:rPr>
              <a:t>  </a:t>
            </a: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900" baseline="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2015. All Rights Reserved</a:t>
            </a:r>
          </a:p>
          <a:p>
            <a:pPr algn="l">
              <a:lnSpc>
                <a:spcPct val="90000"/>
              </a:lnSpc>
            </a:pPr>
            <a:endParaRPr lang="en-US" sz="900" b="1" spc="-71" dirty="0" smtClean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019" y="6090530"/>
            <a:ext cx="1387365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9" r:id="rId3"/>
    <p:sldLayoutId id="2147483675" r:id="rId4"/>
    <p:sldLayoutId id="2147483676" r:id="rId5"/>
    <p:sldLayoutId id="2147483671" r:id="rId6"/>
    <p:sldLayoutId id="2147483672" r:id="rId7"/>
    <p:sldLayoutId id="2147483673" r:id="rId8"/>
    <p:sldLayoutId id="2147483667" r:id="rId9"/>
    <p:sldLayoutId id="2147483677" r:id="rId10"/>
    <p:sldLayoutId id="2147483678" r:id="rId11"/>
    <p:sldLayoutId id="2147483679" r:id="rId12"/>
    <p:sldLayoutId id="2147483680" r:id="rId13"/>
    <p:sldLayoutId id="2147483689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457161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61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23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485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648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71" indent="-34287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889" indent="-285726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04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067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229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391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5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9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457161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61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23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485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648" algn="l" defTabSz="45716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71" indent="-34287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889" indent="-285726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04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067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229" indent="-228581" algn="l" defTabSz="45716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391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5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9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file://localhost/Users/nsantini/Desktop/Arun%20Spark%20demo/PM-Marketing-Spark-Demo%20v1-assets/1.png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emf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microsoft.com/office/2007/relationships/hdphoto" Target="../media/hdphoto1.wdp"/><Relationship Id="rId8" Type="http://schemas.openxmlformats.org/officeDocument/2006/relationships/image" Target="../media/image35.png"/><Relationship Id="rId9" Type="http://schemas.microsoft.com/office/2007/relationships/hdphoto" Target="../media/hdphoto2.wdp"/><Relationship Id="rId10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9" y="0"/>
            <a:ext cx="12187036" cy="68579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476861"/>
            <a:ext cx="12188825" cy="2381139"/>
          </a:xfrm>
          <a:prstGeom prst="rect">
            <a:avLst/>
          </a:prstGeom>
          <a:solidFill>
            <a:srgbClr val="6CBE45">
              <a:alpha val="94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2" tIns="45717" rIns="91432" bIns="45717" rtlCol="0" anchor="ctr"/>
          <a:lstStyle/>
          <a:p>
            <a:pPr algn="ctr" defTabSz="914361">
              <a:defRPr/>
            </a:pPr>
            <a:endParaRPr lang="en-US" kern="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9075" y="4898169"/>
            <a:ext cx="11060475" cy="954401"/>
          </a:xfrm>
          <a:prstGeom prst="rect">
            <a:avLst/>
          </a:prstGeom>
        </p:spPr>
        <p:txBody>
          <a:bodyPr lIns="91427" tIns="45715" rIns="91427" bIns="45715" anchor="ctr" anchorCtr="0">
            <a:noAutofit/>
          </a:bodyPr>
          <a:lstStyle>
            <a:lvl1pPr marL="0" indent="0" algn="l" defTabSz="453979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sz="4400" b="0" kern="12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181"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361"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543"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724" algn="l" defTabSz="457181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pPr marL="58730">
              <a:lnSpc>
                <a:spcPct val="90000"/>
              </a:lnSpc>
              <a:defRPr/>
            </a:pPr>
            <a:r>
              <a:rPr lang="en-US" sz="4200" dirty="0" err="1" smtClean="0">
                <a:solidFill>
                  <a:srgbClr val="FFFFFF"/>
                </a:solidFill>
              </a:rPr>
              <a:t>Hadoop</a:t>
            </a:r>
            <a:r>
              <a:rPr lang="en-US" sz="4200" dirty="0" smtClean="0">
                <a:solidFill>
                  <a:srgbClr val="FFFFFF"/>
                </a:solidFill>
              </a:rPr>
              <a:t> and Spark – Perfect Together</a:t>
            </a:r>
            <a:endParaRPr lang="en-US" sz="4200" baseline="300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69074" y="6060613"/>
            <a:ext cx="11060475" cy="437315"/>
          </a:xfrm>
          <a:prstGeom prst="rect">
            <a:avLst/>
          </a:prstGeom>
          <a:noFill/>
          <a:ln>
            <a:noFill/>
          </a:ln>
        </p:spPr>
        <p:txBody>
          <a:bodyPr lIns="91427" tIns="45715" rIns="91427" bIns="45715" anchor="ctr" anchorCtr="0">
            <a:normAutofit/>
          </a:bodyPr>
          <a:lstStyle>
            <a:lvl1pPr marL="109717" indent="0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marL="457153" indent="0" algn="ctr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914307" indent="0" algn="ctr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461" indent="0" algn="ctr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1828616" indent="0" algn="ctr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285769" indent="0" algn="ctr" defTabSz="45718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923" indent="0" algn="ctr" defTabSz="45718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77" indent="0" algn="ctr" defTabSz="45718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231" indent="0" algn="ctr" defTabSz="45718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13" defTabSz="457161">
              <a:defRPr/>
            </a:pPr>
            <a:r>
              <a:rPr lang="en-US" smtClean="0">
                <a:solidFill>
                  <a:srgbClr val="FFFFFF"/>
                </a:solidFill>
              </a:rPr>
              <a:t>Jeff Markham, Technical Director, APAC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 descr="Hor_WLogo_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15" y="541985"/>
            <a:ext cx="2033405" cy="7425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08625" y="5072759"/>
            <a:ext cx="312906" cy="297517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US" sz="2000" baseline="30000" dirty="0">
                <a:solidFill>
                  <a:srgbClr val="FFFFFF"/>
                </a:solidFill>
              </a:rPr>
              <a:t>®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2356" y="5076622"/>
            <a:ext cx="312906" cy="297517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US" sz="2000" baseline="30000" dirty="0">
                <a:solidFill>
                  <a:srgbClr val="FFFFFF"/>
                </a:solidFill>
              </a:rPr>
              <a:t>®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7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.png" descr="/Users/nsantini/Desktop/Arun Spark demo/PM-Marketing-Spark-Demo v1-assets/1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560" cy="686384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Login to </a:t>
              </a:r>
              <a:r>
                <a:rPr lang="en-US" sz="1600" dirty="0" err="1" smtClean="0">
                  <a:solidFill>
                    <a:schemeClr val="bg2"/>
                  </a:solidFill>
                </a:rPr>
                <a:t>launch.hortonworks.com</a:t>
              </a:r>
              <a:r>
                <a:rPr lang="en-US" sz="1600" dirty="0" smtClean="0">
                  <a:solidFill>
                    <a:schemeClr val="bg2"/>
                  </a:solidFill>
                </a:rPr>
                <a:t> which is a self-service portal for launching HDP clusters to the cloud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5" name="Round Single Corner Rectangle 4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Select a cloud provider, then start the process of creating your cluster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Name the cluster, choose your region, and pick your blueprint…in this case, we want “</a:t>
              </a:r>
              <a:r>
                <a:rPr lang="en-US" sz="1600" dirty="0" err="1" smtClean="0">
                  <a:solidFill>
                    <a:schemeClr val="bg2"/>
                  </a:solidFill>
                </a:rPr>
                <a:t>hdp</a:t>
              </a:r>
              <a:r>
                <a:rPr lang="en-US" sz="1600" dirty="0" smtClean="0">
                  <a:solidFill>
                    <a:schemeClr val="bg2"/>
                  </a:solidFill>
                </a:rPr>
                <a:t>-spark-cluster” for our data science work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5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457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We clicked “create cluster” and </a:t>
              </a:r>
              <a:r>
                <a:rPr lang="en-US" sz="1600" dirty="0" err="1" smtClean="0">
                  <a:solidFill>
                    <a:schemeClr val="bg2"/>
                  </a:solidFill>
                </a:rPr>
                <a:t>Cloudbreak</a:t>
              </a:r>
              <a:r>
                <a:rPr lang="en-US" sz="1600" dirty="0" smtClean="0">
                  <a:solidFill>
                    <a:schemeClr val="bg2"/>
                  </a:solidFill>
                </a:rPr>
                <a:t> is now provisioning our Spark environment on Azure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3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We can now access Zeppelin which is a data science notebook for Spark that’s similar to </a:t>
              </a:r>
              <a:r>
                <a:rPr lang="en-US" sz="1600" dirty="0" err="1" smtClean="0">
                  <a:solidFill>
                    <a:schemeClr val="bg2"/>
                  </a:solidFill>
                </a:rPr>
                <a:t>iPython</a:t>
              </a:r>
              <a:r>
                <a:rPr lang="en-US" sz="1600" dirty="0" smtClean="0">
                  <a:solidFill>
                    <a:schemeClr val="bg2"/>
                  </a:solidFill>
                </a:rPr>
                <a:t> notebook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6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Let’s look at our data. We can see </a:t>
              </a:r>
              <a:r>
                <a:rPr lang="en-US" sz="1600" dirty="0" err="1" smtClean="0">
                  <a:solidFill>
                    <a:schemeClr val="bg2"/>
                  </a:solidFill>
                </a:rPr>
                <a:t>eventType</a:t>
              </a:r>
              <a:r>
                <a:rPr lang="en-US" sz="1600" dirty="0" smtClean="0">
                  <a:solidFill>
                    <a:schemeClr val="bg2"/>
                  </a:solidFill>
                </a:rPr>
                <a:t>, if the driver’s certified, how many hours driven, as well as weather data such as foggy, rainy, etc.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Let’s start asking questions of our data; such as, does fatigue cause violations?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5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Let’s view the data in a pie chart graphic to see how violations look by hours driven.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0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How are violations impacted by fog?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4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Does location have an impact on incidents?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5" y="1410"/>
            <a:ext cx="12199172" cy="68551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08" y="19604"/>
            <a:ext cx="12188826" cy="685799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8825" cy="101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lvl="0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Data Operating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dirty="0" smtClean="0">
                <a:solidFill>
                  <a:srgbClr val="FFFFFF"/>
                </a:solidFill>
              </a:rPr>
              <a:t>ystem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560250" y="2243138"/>
            <a:ext cx="10969625" cy="32575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Aft>
                <a:spcPts val="800"/>
              </a:spcAft>
              <a:buNone/>
            </a:pPr>
            <a:r>
              <a:rPr lang="en-US" b="0" dirty="0" smtClean="0">
                <a:solidFill>
                  <a:schemeClr val="bg2"/>
                </a:solidFill>
              </a:rPr>
              <a:t>Enable all data and applications</a:t>
            </a:r>
            <a:br>
              <a:rPr lang="en-US" b="0" dirty="0" smtClean="0">
                <a:solidFill>
                  <a:schemeClr val="bg2"/>
                </a:solidFill>
              </a:rPr>
            </a:br>
            <a:r>
              <a:rPr lang="en-US" sz="1900" dirty="0">
                <a:solidFill>
                  <a:schemeClr val="bg2"/>
                </a:solidFill>
              </a:rPr>
              <a:t>TO BE</a:t>
            </a:r>
            <a:r>
              <a:rPr lang="en-US" b="0" dirty="0" smtClean="0">
                <a:solidFill>
                  <a:schemeClr val="bg2"/>
                </a:solidFill>
              </a:rPr>
              <a:t/>
            </a:r>
            <a:br>
              <a:rPr lang="en-US" b="0" dirty="0" smtClean="0">
                <a:solidFill>
                  <a:schemeClr val="bg2"/>
                </a:solidFill>
              </a:rPr>
            </a:br>
            <a:r>
              <a:rPr lang="en-US" b="0" dirty="0" smtClean="0">
                <a:solidFill>
                  <a:schemeClr val="bg2"/>
                </a:solidFill>
              </a:rPr>
              <a:t>accessible and shared</a:t>
            </a:r>
            <a:br>
              <a:rPr lang="en-US" b="0" dirty="0" smtClean="0">
                <a:solidFill>
                  <a:schemeClr val="bg2"/>
                </a:solidFill>
              </a:rPr>
            </a:br>
            <a:r>
              <a:rPr lang="en-US" sz="1900" dirty="0">
                <a:solidFill>
                  <a:schemeClr val="bg2"/>
                </a:solidFill>
              </a:rPr>
              <a:t>BY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b="0" dirty="0" smtClean="0">
                <a:solidFill>
                  <a:schemeClr val="bg2"/>
                </a:solidFill>
              </a:rPr>
              <a:t/>
            </a:r>
            <a:br>
              <a:rPr lang="en-US" b="0" dirty="0" smtClean="0">
                <a:solidFill>
                  <a:schemeClr val="bg2"/>
                </a:solidFill>
              </a:rPr>
            </a:br>
            <a:r>
              <a:rPr lang="en-US" b="0" dirty="0" smtClean="0">
                <a:solidFill>
                  <a:schemeClr val="bg2"/>
                </a:solidFill>
              </a:rPr>
              <a:t>any end-users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729211" y="3093099"/>
            <a:ext cx="1930625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39482" y="3093099"/>
            <a:ext cx="1930625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5370" y="4072813"/>
            <a:ext cx="1385015" cy="0"/>
          </a:xfrm>
          <a:prstGeom prst="line">
            <a:avLst/>
          </a:prstGeom>
          <a:ln w="12700" cmpd="sng">
            <a:solidFill>
              <a:srgbClr val="6CBE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08934" y="4072813"/>
            <a:ext cx="1385014" cy="0"/>
          </a:xfrm>
          <a:prstGeom prst="line">
            <a:avLst/>
          </a:prstGeom>
          <a:ln w="12700" cmpd="sng">
            <a:solidFill>
              <a:srgbClr val="6CBE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5" name="Round Single Corner Rectangle 4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OK, we’ve learned enough about the data and what features we want to include in our model. So we’ll run a logistic regression on training data.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87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Let’s run our code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0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457"/>
            <a:ext cx="12254213" cy="6854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94550" y="5611283"/>
            <a:ext cx="3894275" cy="1246717"/>
            <a:chOff x="8294550" y="5611283"/>
            <a:chExt cx="3894275" cy="1246717"/>
          </a:xfrm>
        </p:grpSpPr>
        <p:sp>
          <p:nvSpPr>
            <p:cNvPr id="4" name="Round Single Corner Rectangle 3"/>
            <p:cNvSpPr/>
            <p:nvPr/>
          </p:nvSpPr>
          <p:spPr>
            <a:xfrm rot="10800000" flipV="1">
              <a:off x="8294550" y="5611283"/>
              <a:ext cx="3894275" cy="1246717"/>
            </a:xfrm>
            <a:prstGeom prst="round1Rect">
              <a:avLst>
                <a:gd name="adj" fmla="val 1191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0383" y="5647077"/>
              <a:ext cx="3677649" cy="774700"/>
            </a:xfrm>
            <a:prstGeom prst="rect">
              <a:avLst/>
            </a:prstGeom>
            <a:noFill/>
          </p:spPr>
          <p:txBody>
            <a:bodyPr vert="horz" wrap="square" lIns="91440" tIns="91440" rIns="91440" bIns="91440" rtlCol="0">
              <a:no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Let’s look at our model. </a:t>
              </a:r>
            </a:p>
            <a:p>
              <a:r>
                <a:rPr lang="en-US" sz="1600" dirty="0" smtClean="0">
                  <a:solidFill>
                    <a:schemeClr val="bg2"/>
                  </a:solidFill>
                </a:rPr>
                <a:t>Next step is to hand the model off to the Enterprise Architect to integrate into our real-time application.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88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566735" y="3449235"/>
            <a:ext cx="6532382" cy="2710848"/>
            <a:chOff x="2566735" y="3449235"/>
            <a:chExt cx="6532382" cy="2710848"/>
          </a:xfrm>
        </p:grpSpPr>
        <p:sp>
          <p:nvSpPr>
            <p:cNvPr id="144" name="Rectangle 143"/>
            <p:cNvSpPr/>
            <p:nvPr/>
          </p:nvSpPr>
          <p:spPr>
            <a:xfrm>
              <a:off x="2566735" y="3449235"/>
              <a:ext cx="6532381" cy="1835038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b" anchorCtr="0"/>
            <a:lstStyle/>
            <a:p>
              <a:pPr algn="ctr"/>
              <a:r>
                <a:rPr lang="en-US" b="1" dirty="0" smtClean="0">
                  <a:solidFill>
                    <a:schemeClr val="bg2"/>
                  </a:solidFill>
                </a:rPr>
                <a:t>Apps on YARN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66735" y="5292809"/>
              <a:ext cx="6532382" cy="867274"/>
              <a:chOff x="2211165" y="5257117"/>
              <a:chExt cx="6532382" cy="86727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211165" y="5257117"/>
                <a:ext cx="6532381" cy="867274"/>
                <a:chOff x="2211165" y="5801523"/>
                <a:chExt cx="6532381" cy="867274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2211165" y="5801523"/>
                  <a:ext cx="6532381" cy="867274"/>
                </a:xfrm>
                <a:prstGeom prst="rect">
                  <a:avLst/>
                </a:prstGeom>
                <a:solidFill>
                  <a:srgbClr val="FFFFFF"/>
                </a:solidFill>
                <a:ln w="28575" cmpd="sng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57150" cmpd="sng">
                      <a:solidFill>
                        <a:schemeClr val="accent5"/>
                      </a:solidFill>
                    </a:ln>
                    <a:solidFill>
                      <a:srgbClr val="467F1A"/>
                    </a:solidFill>
                  </a:endParaRPr>
                </a:p>
              </p:txBody>
            </p:sp>
            <p:pic>
              <p:nvPicPr>
                <p:cNvPr id="120" name="Picture 119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2573782" y="5843159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3318390" y="5843159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26" name="Picture 125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4072260" y="5843160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28" name="Picture 127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4816868" y="5843160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5561476" y="5843160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30" name="Picture 129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6315346" y="5843161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7037953" y="5843158"/>
                  <a:ext cx="592208" cy="544406"/>
                </a:xfrm>
                <a:prstGeom prst="rect">
                  <a:avLst/>
                </a:prstGeom>
              </p:spPr>
            </p:pic>
            <p:pic>
              <p:nvPicPr>
                <p:cNvPr id="132" name="Picture 131" descr="cluster HDFS.ai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623"/>
                <a:stretch/>
              </p:blipFill>
              <p:spPr>
                <a:xfrm rot="10800000">
                  <a:off x="7791823" y="5843159"/>
                  <a:ext cx="592208" cy="544406"/>
                </a:xfrm>
                <a:prstGeom prst="rect">
                  <a:avLst/>
                </a:prstGeom>
              </p:spPr>
            </p:pic>
          </p:grpSp>
          <p:sp>
            <p:nvSpPr>
              <p:cNvPr id="133" name="Rectangle 132"/>
              <p:cNvSpPr/>
              <p:nvPr/>
            </p:nvSpPr>
            <p:spPr>
              <a:xfrm>
                <a:off x="2211165" y="5764326"/>
                <a:ext cx="6532382" cy="347237"/>
              </a:xfrm>
              <a:prstGeom prst="rect">
                <a:avLst/>
              </a:prstGeom>
              <a:noFill/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600" dirty="0" smtClean="0">
                    <a:solidFill>
                      <a:srgbClr val="7F7F7F"/>
                    </a:solidFill>
                  </a:rPr>
                  <a:t>Trucking company </a:t>
                </a:r>
                <a:r>
                  <a:rPr lang="en-US" sz="1600" dirty="0">
                    <a:solidFill>
                      <a:srgbClr val="7F7F7F"/>
                    </a:solidFill>
                  </a:rPr>
                  <a:t>d</a:t>
                </a:r>
                <a:r>
                  <a:rPr lang="en-US" sz="1600" dirty="0" smtClean="0">
                    <a:solidFill>
                      <a:srgbClr val="7F7F7F"/>
                    </a:solidFill>
                  </a:rPr>
                  <a:t>atasets </a:t>
                </a:r>
                <a:r>
                  <a:rPr lang="en-US" sz="1600" dirty="0">
                    <a:solidFill>
                      <a:srgbClr val="7F7F7F"/>
                    </a:solidFill>
                  </a:rPr>
                  <a:t>s</a:t>
                </a:r>
                <a:r>
                  <a:rPr lang="en-US" sz="1600" dirty="0" smtClean="0">
                    <a:solidFill>
                      <a:srgbClr val="7F7F7F"/>
                    </a:solidFill>
                  </a:rPr>
                  <a:t>tored in HDFS</a:t>
                </a: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Real-time and Predictive Application Architecture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5" name="Straight Arrow Connector 144"/>
          <p:cNvCxnSpPr>
            <a:stCxn id="79" idx="1"/>
            <a:endCxn id="112" idx="5"/>
          </p:cNvCxnSpPr>
          <p:nvPr/>
        </p:nvCxnSpPr>
        <p:spPr>
          <a:xfrm flipH="1" flipV="1">
            <a:off x="5000469" y="2614267"/>
            <a:ext cx="950900" cy="1313693"/>
          </a:xfrm>
          <a:prstGeom prst="straightConnector1">
            <a:avLst/>
          </a:prstGeom>
          <a:ln>
            <a:solidFill>
              <a:srgbClr val="595959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/>
          <p:cNvGrpSpPr/>
          <p:nvPr/>
        </p:nvGrpSpPr>
        <p:grpSpPr>
          <a:xfrm>
            <a:off x="3280917" y="2117252"/>
            <a:ext cx="915970" cy="387956"/>
            <a:chOff x="4033557" y="1787202"/>
            <a:chExt cx="915970" cy="387956"/>
          </a:xfrm>
        </p:grpSpPr>
        <p:cxnSp>
          <p:nvCxnSpPr>
            <p:cNvPr id="143" name="Straight Arrow Connector 142"/>
            <p:cNvCxnSpPr/>
            <p:nvPr/>
          </p:nvCxnSpPr>
          <p:spPr>
            <a:xfrm flipH="1">
              <a:off x="4033557" y="1787202"/>
              <a:ext cx="915970" cy="0"/>
            </a:xfrm>
            <a:prstGeom prst="straightConnector1">
              <a:avLst/>
            </a:prstGeom>
            <a:ln>
              <a:solidFill>
                <a:srgbClr val="595959"/>
              </a:solidFill>
              <a:prstDash val="sysDash"/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4033557" y="1974531"/>
              <a:ext cx="915970" cy="0"/>
            </a:xfrm>
            <a:prstGeom prst="straightConnector1">
              <a:avLst/>
            </a:prstGeom>
            <a:ln>
              <a:solidFill>
                <a:srgbClr val="595959"/>
              </a:solidFill>
              <a:prstDash val="sysDash"/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4033557" y="2175158"/>
              <a:ext cx="915970" cy="0"/>
            </a:xfrm>
            <a:prstGeom prst="straightConnector1">
              <a:avLst/>
            </a:prstGeom>
            <a:ln>
              <a:solidFill>
                <a:srgbClr val="595959"/>
              </a:solidFill>
              <a:prstDash val="sysDash"/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>
            <a:off x="527542" y="3732144"/>
            <a:ext cx="2230610" cy="1341308"/>
            <a:chOff x="258002" y="3192995"/>
            <a:chExt cx="2230610" cy="1341308"/>
          </a:xfrm>
        </p:grpSpPr>
        <p:grpSp>
          <p:nvGrpSpPr>
            <p:cNvPr id="188" name="Group 187"/>
            <p:cNvGrpSpPr/>
            <p:nvPr/>
          </p:nvGrpSpPr>
          <p:grpSpPr>
            <a:xfrm>
              <a:off x="258002" y="3192995"/>
              <a:ext cx="1325640" cy="1341308"/>
              <a:chOff x="258002" y="3439087"/>
              <a:chExt cx="1325640" cy="1341308"/>
            </a:xfrm>
          </p:grpSpPr>
          <p:pic>
            <p:nvPicPr>
              <p:cNvPr id="141" name="Picture 140" descr="Screen Shot 2014-05-23 at 4.08.04 PM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002" y="3797778"/>
                <a:ext cx="1325640" cy="982617"/>
              </a:xfrm>
              <a:prstGeom prst="rect">
                <a:avLst/>
              </a:prstGeom>
              <a:ln w="28575" cmpd="sng">
                <a:solidFill>
                  <a:srgbClr val="595959"/>
                </a:solidFill>
              </a:ln>
            </p:spPr>
          </p:pic>
          <p:sp>
            <p:nvSpPr>
              <p:cNvPr id="142" name="Rectangle 141"/>
              <p:cNvSpPr/>
              <p:nvPr/>
            </p:nvSpPr>
            <p:spPr>
              <a:xfrm>
                <a:off x="258002" y="3439087"/>
                <a:ext cx="1325640" cy="34344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 smtClean="0">
                    <a:solidFill>
                      <a:schemeClr val="bg2"/>
                    </a:solidFill>
                  </a:rPr>
                  <a:t>Your BI Tool</a:t>
                </a:r>
              </a:p>
            </p:txBody>
          </p:sp>
        </p:grpSp>
        <p:cxnSp>
          <p:nvCxnSpPr>
            <p:cNvPr id="156" name="Straight Arrow Connector 155"/>
            <p:cNvCxnSpPr>
              <a:stCxn id="141" idx="3"/>
              <a:endCxn id="134" idx="2"/>
            </p:cNvCxnSpPr>
            <p:nvPr/>
          </p:nvCxnSpPr>
          <p:spPr>
            <a:xfrm flipV="1">
              <a:off x="1583642" y="3712100"/>
              <a:ext cx="904970" cy="330895"/>
            </a:xfrm>
            <a:prstGeom prst="straightConnector1">
              <a:avLst/>
            </a:prstGeom>
            <a:ln>
              <a:solidFill>
                <a:srgbClr val="595959"/>
              </a:solidFill>
              <a:prstDash val="sysDash"/>
              <a:headEnd type="triangl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Straight Arrow Connector 145"/>
          <p:cNvCxnSpPr/>
          <p:nvPr/>
        </p:nvCxnSpPr>
        <p:spPr>
          <a:xfrm flipH="1">
            <a:off x="6744308" y="4076921"/>
            <a:ext cx="765502" cy="0"/>
          </a:xfrm>
          <a:prstGeom prst="straightConnector1">
            <a:avLst/>
          </a:prstGeom>
          <a:ln>
            <a:solidFill>
              <a:srgbClr val="595959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90" idx="2"/>
            <a:endCxn id="79" idx="0"/>
          </p:cNvCxnSpPr>
          <p:nvPr/>
        </p:nvCxnSpPr>
        <p:spPr>
          <a:xfrm rot="10800000" flipV="1">
            <a:off x="6274659" y="2768655"/>
            <a:ext cx="916293" cy="1025393"/>
          </a:xfrm>
          <a:prstGeom prst="bentConnector2">
            <a:avLst/>
          </a:prstGeom>
          <a:ln>
            <a:solidFill>
              <a:srgbClr val="595959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05351" y="1878927"/>
            <a:ext cx="3903535" cy="2789501"/>
            <a:chOff x="8105351" y="1878927"/>
            <a:chExt cx="3903535" cy="2789501"/>
          </a:xfrm>
        </p:grpSpPr>
        <p:pic>
          <p:nvPicPr>
            <p:cNvPr id="2" name="Picture 1" descr="Screen Shot 2015-06-03 at 1.39.31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70500" y="2230042"/>
              <a:ext cx="2438386" cy="24383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93" name="Group 192"/>
            <p:cNvGrpSpPr/>
            <p:nvPr/>
          </p:nvGrpSpPr>
          <p:grpSpPr>
            <a:xfrm>
              <a:off x="8105351" y="1878927"/>
              <a:ext cx="3903535" cy="2372322"/>
              <a:chOff x="8422871" y="3336919"/>
              <a:chExt cx="3903535" cy="2372322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9900020" y="3336919"/>
                <a:ext cx="2426386" cy="341590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800" dirty="0" smtClean="0">
                    <a:solidFill>
                      <a:schemeClr val="bg2"/>
                    </a:solidFill>
                  </a:rPr>
                  <a:t>Predictive application</a:t>
                </a:r>
              </a:p>
            </p:txBody>
          </p:sp>
          <p:cxnSp>
            <p:nvCxnSpPr>
              <p:cNvPr id="161" name="Straight Arrow Connector 160"/>
              <p:cNvCxnSpPr>
                <a:endCxn id="82" idx="6"/>
              </p:cNvCxnSpPr>
              <p:nvPr/>
            </p:nvCxnSpPr>
            <p:spPr>
              <a:xfrm flipH="1">
                <a:off x="8729280" y="5709241"/>
                <a:ext cx="1170740" cy="0"/>
              </a:xfrm>
              <a:prstGeom prst="straightConnector1">
                <a:avLst/>
              </a:prstGeom>
              <a:ln>
                <a:solidFill>
                  <a:srgbClr val="595959"/>
                </a:solidFill>
                <a:prstDash val="sysDash"/>
                <a:headEnd type="triangle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>
                <a:endCxn id="90" idx="6"/>
              </p:cNvCxnSpPr>
              <p:nvPr/>
            </p:nvCxnSpPr>
            <p:spPr>
              <a:xfrm flipH="1">
                <a:off x="8422871" y="4226647"/>
                <a:ext cx="1477149" cy="1"/>
              </a:xfrm>
              <a:prstGeom prst="straightConnector1">
                <a:avLst/>
              </a:prstGeom>
              <a:ln>
                <a:solidFill>
                  <a:srgbClr val="595959"/>
                </a:solidFill>
                <a:prstDash val="sysDash"/>
                <a:headEnd type="triangle" w="lg" len="lg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>
            <a:endCxn id="82" idx="4"/>
          </p:cNvCxnSpPr>
          <p:nvPr/>
        </p:nvCxnSpPr>
        <p:spPr>
          <a:xfrm flipV="1">
            <a:off x="7954560" y="4708449"/>
            <a:ext cx="0" cy="6259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09965" y="1508730"/>
            <a:ext cx="1509635" cy="1259926"/>
            <a:chOff x="405267" y="1148535"/>
            <a:chExt cx="1870685" cy="1320562"/>
          </a:xfrm>
        </p:grpSpPr>
        <p:sp>
          <p:nvSpPr>
            <p:cNvPr id="103" name="Rectangle 102"/>
            <p:cNvSpPr/>
            <p:nvPr/>
          </p:nvSpPr>
          <p:spPr>
            <a:xfrm>
              <a:off x="405267" y="1148535"/>
              <a:ext cx="1870685" cy="1320562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rgbClr val="595959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</a:endParaRPr>
            </a:p>
          </p:txBody>
        </p:sp>
        <p:pic>
          <p:nvPicPr>
            <p:cNvPr id="81" name="Picture 80" descr="icon_traditional_server.png"/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2678" y="1486543"/>
              <a:ext cx="889000" cy="886772"/>
            </a:xfrm>
            <a:prstGeom prst="rect">
              <a:avLst/>
            </a:prstGeom>
          </p:spPr>
        </p:pic>
        <p:sp>
          <p:nvSpPr>
            <p:cNvPr id="118" name="Rectangle 117"/>
            <p:cNvSpPr/>
            <p:nvPr/>
          </p:nvSpPr>
          <p:spPr>
            <a:xfrm>
              <a:off x="609441" y="1148535"/>
              <a:ext cx="1666510" cy="26372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</a:rPr>
                <a:t>Truck sensors</a:t>
              </a:r>
            </a:p>
          </p:txBody>
        </p:sp>
      </p:grpSp>
      <p:cxnSp>
        <p:nvCxnSpPr>
          <p:cNvPr id="85" name="Straight Arrow Connector 84"/>
          <p:cNvCxnSpPr>
            <a:stCxn id="120" idx="2"/>
            <a:endCxn id="134" idx="4"/>
          </p:cNvCxnSpPr>
          <p:nvPr/>
        </p:nvCxnSpPr>
        <p:spPr>
          <a:xfrm flipH="1" flipV="1">
            <a:off x="3215352" y="4708449"/>
            <a:ext cx="10104" cy="6259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190951" y="2311456"/>
            <a:ext cx="914400" cy="914400"/>
            <a:chOff x="9251840" y="1105861"/>
            <a:chExt cx="914400" cy="914400"/>
          </a:xfrm>
        </p:grpSpPr>
        <p:sp>
          <p:nvSpPr>
            <p:cNvPr id="90" name="Oval 89"/>
            <p:cNvSpPr/>
            <p:nvPr/>
          </p:nvSpPr>
          <p:spPr>
            <a:xfrm>
              <a:off x="9251840" y="1105861"/>
              <a:ext cx="914400" cy="914400"/>
            </a:xfrm>
            <a:prstGeom prst="ellipse">
              <a:avLst/>
            </a:prstGeom>
            <a:noFill/>
            <a:ln w="28575" cmpd="sng">
              <a:solidFill>
                <a:srgbClr val="595959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91" name="Picture 90" descr="IP_Load_Balancer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9431" y="1273452"/>
              <a:ext cx="579219" cy="579219"/>
            </a:xfrm>
            <a:prstGeom prst="rect">
              <a:avLst/>
            </a:prstGeom>
          </p:spPr>
        </p:pic>
      </p:grpSp>
      <p:sp>
        <p:nvSpPr>
          <p:cNvPr id="105" name="Rectangle 104"/>
          <p:cNvSpPr/>
          <p:nvPr/>
        </p:nvSpPr>
        <p:spPr>
          <a:xfrm>
            <a:off x="7851502" y="2119131"/>
            <a:ext cx="14327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595959"/>
                </a:solidFill>
              </a:rPr>
              <a:t>App alerts</a:t>
            </a:r>
            <a:endParaRPr lang="en-US" sz="1800" dirty="0">
              <a:solidFill>
                <a:srgbClr val="595959"/>
              </a:solidFill>
            </a:endParaRPr>
          </a:p>
          <a:p>
            <a:pPr algn="ctr"/>
            <a:r>
              <a:rPr lang="en-US" sz="1400" dirty="0" smtClean="0">
                <a:solidFill>
                  <a:srgbClr val="595959"/>
                </a:solidFill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</a:rPr>
              <a:t>ActiveMQ</a:t>
            </a:r>
            <a:r>
              <a:rPr lang="en-US" sz="1400" dirty="0" smtClean="0">
                <a:solidFill>
                  <a:srgbClr val="595959"/>
                </a:solidFill>
              </a:rPr>
              <a:t>)</a:t>
            </a:r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259838" y="1509595"/>
            <a:ext cx="143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595959"/>
                </a:solidFill>
              </a:rPr>
              <a:t>Messages</a:t>
            </a:r>
            <a:endParaRPr lang="en-US" sz="1800" dirty="0">
              <a:solidFill>
                <a:srgbClr val="59595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1635" y="3446898"/>
            <a:ext cx="1243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SQL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817458" y="3794049"/>
            <a:ext cx="914400" cy="914400"/>
            <a:chOff x="5817458" y="3794049"/>
            <a:chExt cx="914400" cy="914400"/>
          </a:xfrm>
        </p:grpSpPr>
        <p:sp>
          <p:nvSpPr>
            <p:cNvPr id="79" name="Oval 78"/>
            <p:cNvSpPr/>
            <p:nvPr/>
          </p:nvSpPr>
          <p:spPr>
            <a:xfrm>
              <a:off x="5817458" y="3794049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366022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1387" y="3862184"/>
              <a:ext cx="799242" cy="78163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758152" y="3794049"/>
            <a:ext cx="914400" cy="914400"/>
            <a:chOff x="2758152" y="3794049"/>
            <a:chExt cx="914400" cy="914400"/>
          </a:xfrm>
        </p:grpSpPr>
        <p:sp>
          <p:nvSpPr>
            <p:cNvPr id="134" name="Oval 133"/>
            <p:cNvSpPr/>
            <p:nvPr/>
          </p:nvSpPr>
          <p:spPr>
            <a:xfrm>
              <a:off x="2758152" y="3794049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366022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54561" y="3937324"/>
              <a:ext cx="693420" cy="64008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219980" y="1833778"/>
            <a:ext cx="922399" cy="914400"/>
            <a:chOff x="4219980" y="1833778"/>
            <a:chExt cx="922399" cy="914400"/>
          </a:xfrm>
        </p:grpSpPr>
        <p:sp>
          <p:nvSpPr>
            <p:cNvPr id="112" name="Oval 111"/>
            <p:cNvSpPr/>
            <p:nvPr/>
          </p:nvSpPr>
          <p:spPr>
            <a:xfrm>
              <a:off x="4219980" y="1833778"/>
              <a:ext cx="914400" cy="914400"/>
            </a:xfrm>
            <a:prstGeom prst="ellipse">
              <a:avLst/>
            </a:prstGeom>
            <a:noFill/>
            <a:ln w="28575" cmpd="sng">
              <a:solidFill>
                <a:srgbClr val="366022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2860" y="2048828"/>
              <a:ext cx="899519" cy="47297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497360" y="3794049"/>
            <a:ext cx="914400" cy="914400"/>
            <a:chOff x="7227951" y="3794049"/>
            <a:chExt cx="914400" cy="914400"/>
          </a:xfrm>
        </p:grpSpPr>
        <p:sp>
          <p:nvSpPr>
            <p:cNvPr id="82" name="Oval 81"/>
            <p:cNvSpPr/>
            <p:nvPr/>
          </p:nvSpPr>
          <p:spPr>
            <a:xfrm>
              <a:off x="7227951" y="3794049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366022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8782" y="4145185"/>
              <a:ext cx="812512" cy="20084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243558" y="3793431"/>
            <a:ext cx="914400" cy="914400"/>
            <a:chOff x="4384677" y="3793431"/>
            <a:chExt cx="914400" cy="914400"/>
          </a:xfrm>
        </p:grpSpPr>
        <p:sp>
          <p:nvSpPr>
            <p:cNvPr id="67" name="Oval 66"/>
            <p:cNvSpPr/>
            <p:nvPr/>
          </p:nvSpPr>
          <p:spPr>
            <a:xfrm>
              <a:off x="4384677" y="3793431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E17000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accent5"/>
                  </a:solidFill>
                </a:ln>
                <a:solidFill>
                  <a:srgbClr val="467F1A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167" y="3990225"/>
              <a:ext cx="791765" cy="507041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5568065" y="3443044"/>
            <a:ext cx="143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Stream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257840" y="3428486"/>
            <a:ext cx="143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FFFFFF"/>
                </a:solidFill>
              </a:rPr>
              <a:t>NoSQL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84" name="Straight Arrow Connector 83"/>
          <p:cNvCxnSpPr>
            <a:stCxn id="79" idx="2"/>
          </p:cNvCxnSpPr>
          <p:nvPr/>
        </p:nvCxnSpPr>
        <p:spPr>
          <a:xfrm flipH="1">
            <a:off x="5172437" y="4251249"/>
            <a:ext cx="645021" cy="0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4712031" y="4708450"/>
            <a:ext cx="0" cy="625997"/>
          </a:xfrm>
          <a:prstGeom prst="straightConnector1">
            <a:avLst/>
          </a:prstGeom>
          <a:ln w="38100" cmpd="sng">
            <a:solidFill>
              <a:srgbClr val="E17000"/>
            </a:solidFill>
            <a:prstDash val="sysDash"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992648" y="3436783"/>
            <a:ext cx="143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ML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739624" y="3685761"/>
            <a:ext cx="1432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2"/>
                </a:solidFill>
              </a:rPr>
              <a:t>Use</a:t>
            </a:r>
          </a:p>
          <a:p>
            <a:pPr algn="ctr"/>
            <a:r>
              <a:rPr lang="en-US" sz="1400" i="1" dirty="0" smtClean="0">
                <a:solidFill>
                  <a:schemeClr val="tx2"/>
                </a:solidFill>
              </a:rPr>
              <a:t>Model</a:t>
            </a:r>
            <a:endParaRPr lang="en-US" sz="1400" i="1" dirty="0">
              <a:solidFill>
                <a:schemeClr val="tx2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719408" y="4358483"/>
            <a:ext cx="765502" cy="0"/>
          </a:xfrm>
          <a:prstGeom prst="straightConnector1">
            <a:avLst/>
          </a:prstGeom>
          <a:ln>
            <a:solidFill>
              <a:srgbClr val="595959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149"/>
          <p:cNvCxnSpPr>
            <a:stCxn id="134" idx="5"/>
            <a:endCxn id="79" idx="4"/>
          </p:cNvCxnSpPr>
          <p:nvPr/>
        </p:nvCxnSpPr>
        <p:spPr>
          <a:xfrm rot="16200000" flipH="1">
            <a:off x="4839694" y="3273484"/>
            <a:ext cx="133911" cy="2736017"/>
          </a:xfrm>
          <a:prstGeom prst="bentConnector3">
            <a:avLst>
              <a:gd name="adj1" fmla="val 270710"/>
            </a:avLst>
          </a:prstGeom>
          <a:ln>
            <a:solidFill>
              <a:srgbClr val="595959"/>
            </a:solidFill>
            <a:prstDash val="sysDash"/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12" y="1966186"/>
            <a:ext cx="1645860" cy="1213742"/>
          </a:xfrm>
          <a:prstGeom prst="rect">
            <a:avLst/>
          </a:prstGeom>
          <a:ln w="28575" cmpd="sng">
            <a:solidFill>
              <a:srgbClr val="595959"/>
            </a:solidFill>
          </a:ln>
        </p:spPr>
      </p:pic>
    </p:spTree>
    <p:extLst>
      <p:ext uri="{BB962C8B-B14F-4D97-AF65-F5344CB8AC3E}">
        <p14:creationId xmlns:p14="http://schemas.microsoft.com/office/powerpoint/2010/main" val="33639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218882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58389" y="3529959"/>
            <a:ext cx="5030436" cy="2368051"/>
          </a:xfrm>
          <a:prstGeom prst="rect">
            <a:avLst/>
          </a:prstGeom>
          <a:solidFill>
            <a:schemeClr val="accent3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121899" rIns="121899" bIns="121899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7990" y="3767938"/>
            <a:ext cx="4460977" cy="727273"/>
          </a:xfrm>
          <a:prstGeom prst="rect">
            <a:avLst/>
          </a:prstGeom>
        </p:spPr>
        <p:txBody>
          <a:bodyPr lIns="121899" tIns="60949" rIns="121899" bIns="60949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kern="1200">
                <a:solidFill>
                  <a:srgbClr val="262F3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FFFFFF"/>
                </a:solidFill>
              </a:rPr>
              <a:t>HDP and Spark…</a:t>
            </a:r>
          </a:p>
          <a:p>
            <a:pPr>
              <a:lnSpc>
                <a:spcPct val="90000"/>
              </a:lnSpc>
            </a:pPr>
            <a:endParaRPr lang="en-US" sz="32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FFFFFF"/>
                </a:solidFill>
              </a:rPr>
              <a:t>Perfect Together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Data O</a:t>
            </a:r>
            <a:r>
              <a:rPr lang="en-US" dirty="0" smtClean="0">
                <a:solidFill>
                  <a:srgbClr val="FFFFFF"/>
                </a:solidFill>
              </a:rPr>
              <a:t>perating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dirty="0" smtClean="0">
                <a:solidFill>
                  <a:srgbClr val="FFFFFF"/>
                </a:solidFill>
              </a:rPr>
              <a:t>ystem: Open </a:t>
            </a:r>
            <a:r>
              <a:rPr lang="en-US" dirty="0">
                <a:solidFill>
                  <a:srgbClr val="FFFFFF"/>
                </a:solidFill>
              </a:rPr>
              <a:t>E</a:t>
            </a:r>
            <a:r>
              <a:rPr lang="en-US" dirty="0" smtClean="0">
                <a:solidFill>
                  <a:srgbClr val="FFFFFF"/>
                </a:solidFill>
              </a:rPr>
              <a:t>nterprise </a:t>
            </a:r>
            <a:r>
              <a:rPr lang="en-US" dirty="0" err="1" smtClean="0">
                <a:solidFill>
                  <a:srgbClr val="FFFFFF"/>
                </a:solidFill>
              </a:rPr>
              <a:t>Hadoop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17930" y="1511068"/>
            <a:ext cx="3475100" cy="3307897"/>
          </a:xfrm>
          <a:prstGeom prst="roundRect">
            <a:avLst>
              <a:gd name="adj" fmla="val 1121"/>
            </a:avLst>
          </a:prstGeom>
          <a:solidFill>
            <a:srgbClr val="6CBE45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100" dirty="0">
              <a:solidFill>
                <a:srgbClr val="1E1E1E">
                  <a:lumMod val="75000"/>
                  <a:lumOff val="25000"/>
                </a:srgbClr>
              </a:solidFill>
              <a:cs typeface="Arial"/>
            </a:endParaRPr>
          </a:p>
        </p:txBody>
      </p:sp>
      <p:sp>
        <p:nvSpPr>
          <p:cNvPr id="66" name="Rounded Rectangle 65"/>
          <p:cNvSpPr>
            <a:spLocks/>
          </p:cNvSpPr>
          <p:nvPr/>
        </p:nvSpPr>
        <p:spPr>
          <a:xfrm>
            <a:off x="828147" y="2364383"/>
            <a:ext cx="3252633" cy="1588829"/>
          </a:xfrm>
          <a:prstGeom prst="roundRect">
            <a:avLst>
              <a:gd name="adj" fmla="val 2946"/>
            </a:avLst>
          </a:prstGeom>
          <a:solidFill>
            <a:schemeClr val="accent3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55" rIns="0" bIns="45719" rtlCol="0" anchor="b"/>
          <a:lstStyle/>
          <a:p>
            <a:pPr algn="ctr"/>
            <a:endParaRPr lang="en-US" sz="1100" kern="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Rounded Rectangle 66"/>
          <p:cNvSpPr>
            <a:spLocks/>
          </p:cNvSpPr>
          <p:nvPr/>
        </p:nvSpPr>
        <p:spPr>
          <a:xfrm>
            <a:off x="824971" y="3239622"/>
            <a:ext cx="3252631" cy="368839"/>
          </a:xfrm>
          <a:prstGeom prst="roundRect">
            <a:avLst>
              <a:gd name="adj" fmla="val 5758"/>
            </a:avLst>
          </a:prstGeom>
          <a:noFill/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55" rIns="0" bIns="45719"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YARN: data operating system</a:t>
            </a:r>
          </a:p>
          <a:p>
            <a:pPr algn="ctr"/>
            <a:endParaRPr lang="en-US" sz="1200" b="1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68" name="Rounded Rectangle 67"/>
          <p:cNvSpPr>
            <a:spLocks/>
          </p:cNvSpPr>
          <p:nvPr/>
        </p:nvSpPr>
        <p:spPr>
          <a:xfrm>
            <a:off x="953293" y="2972129"/>
            <a:ext cx="1481921" cy="265172"/>
          </a:xfrm>
          <a:prstGeom prst="roundRect">
            <a:avLst>
              <a:gd name="adj" fmla="val 5758"/>
            </a:avLst>
          </a:prstGeom>
          <a:solidFill>
            <a:srgbClr val="404040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/>
                <a:cs typeface="Arial"/>
              </a:rPr>
              <a:t>Governance</a:t>
            </a:r>
            <a:endParaRPr lang="en-US" sz="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9" name="Trapezoid 68"/>
          <p:cNvSpPr/>
          <p:nvPr/>
        </p:nvSpPr>
        <p:spPr>
          <a:xfrm flipV="1">
            <a:off x="824973" y="1992338"/>
            <a:ext cx="3252631" cy="507597"/>
          </a:xfrm>
          <a:prstGeom prst="trapezoid">
            <a:avLst>
              <a:gd name="adj" fmla="val 0"/>
            </a:avLst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91436" rIns="91436" bIns="91436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260019" y="2398709"/>
            <a:ext cx="410020" cy="185881"/>
          </a:xfrm>
          <a:prstGeom prst="roundRect">
            <a:avLst>
              <a:gd name="adj" fmla="val 30332"/>
            </a:avLst>
          </a:prstGeom>
          <a:solidFill>
            <a:srgbClr val="40404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1" name="Rounded Rectangle 70"/>
          <p:cNvSpPr>
            <a:spLocks/>
          </p:cNvSpPr>
          <p:nvPr/>
        </p:nvSpPr>
        <p:spPr>
          <a:xfrm>
            <a:off x="2486696" y="2973697"/>
            <a:ext cx="1481921" cy="265172"/>
          </a:xfrm>
          <a:prstGeom prst="roundRect">
            <a:avLst>
              <a:gd name="adj" fmla="val 5758"/>
            </a:avLst>
          </a:prstGeom>
          <a:solidFill>
            <a:srgbClr val="404040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/>
                <a:cs typeface="Arial"/>
              </a:rPr>
              <a:t>Security</a:t>
            </a:r>
            <a:endParaRPr lang="en-US" sz="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2" name="Rounded Rectangle 71"/>
          <p:cNvSpPr>
            <a:spLocks/>
          </p:cNvSpPr>
          <p:nvPr/>
        </p:nvSpPr>
        <p:spPr>
          <a:xfrm>
            <a:off x="953293" y="3546971"/>
            <a:ext cx="3015323" cy="265172"/>
          </a:xfrm>
          <a:prstGeom prst="roundRect">
            <a:avLst>
              <a:gd name="adj" fmla="val 5758"/>
            </a:avLst>
          </a:prstGeom>
          <a:solidFill>
            <a:srgbClr val="404040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  <a:endParaRPr lang="en-US" sz="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/>
          </p:cNvSpPr>
          <p:nvPr/>
        </p:nvSpPr>
        <p:spPr>
          <a:xfrm>
            <a:off x="953293" y="2651078"/>
            <a:ext cx="3015323" cy="265172"/>
          </a:xfrm>
          <a:prstGeom prst="roundRect">
            <a:avLst>
              <a:gd name="adj" fmla="val 5758"/>
            </a:avLst>
          </a:prstGeom>
          <a:solidFill>
            <a:srgbClr val="404040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/>
                <a:cs typeface="Arial"/>
              </a:rPr>
              <a:t>Resource management</a:t>
            </a:r>
            <a:endParaRPr lang="en-US" sz="9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932061" y="2398709"/>
            <a:ext cx="410020" cy="185881"/>
          </a:xfrm>
          <a:prstGeom prst="roundRect">
            <a:avLst>
              <a:gd name="adj" fmla="val 30332"/>
            </a:avLst>
          </a:prstGeom>
          <a:solidFill>
            <a:srgbClr val="40404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604104" y="2398709"/>
            <a:ext cx="410020" cy="185881"/>
          </a:xfrm>
          <a:prstGeom prst="roundRect">
            <a:avLst>
              <a:gd name="adj" fmla="val 30332"/>
            </a:avLst>
          </a:prstGeom>
          <a:solidFill>
            <a:srgbClr val="40404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276145" y="2391990"/>
            <a:ext cx="410020" cy="185881"/>
          </a:xfrm>
          <a:prstGeom prst="roundRect">
            <a:avLst>
              <a:gd name="adj" fmla="val 30332"/>
            </a:avLst>
          </a:prstGeom>
          <a:solidFill>
            <a:srgbClr val="40404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19865" y="2093465"/>
            <a:ext cx="3257738" cy="276999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cs typeface="Arial"/>
              </a:rPr>
              <a:t>Data access: batch, interactive, real-time</a:t>
            </a:r>
          </a:p>
        </p:txBody>
      </p:sp>
      <p:sp>
        <p:nvSpPr>
          <p:cNvPr id="78" name="Rounded Rectangle 77"/>
          <p:cNvSpPr>
            <a:spLocks/>
          </p:cNvSpPr>
          <p:nvPr/>
        </p:nvSpPr>
        <p:spPr>
          <a:xfrm>
            <a:off x="828148" y="3869354"/>
            <a:ext cx="3252631" cy="387839"/>
          </a:xfrm>
          <a:prstGeom prst="roundRect">
            <a:avLst>
              <a:gd name="adj" fmla="val 5758"/>
            </a:avLst>
          </a:prstGeom>
          <a:solidFill>
            <a:srgbClr val="404040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lang="en-US" sz="11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7930" y="4859147"/>
            <a:ext cx="3475100" cy="809381"/>
          </a:xfrm>
          <a:prstGeom prst="rect">
            <a:avLst/>
          </a:prstGeom>
          <a:solidFill>
            <a:schemeClr val="accent3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91436" rIns="91436" bIns="91436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290097" y="5199971"/>
            <a:ext cx="261005" cy="383916"/>
            <a:chOff x="3282609" y="1617581"/>
            <a:chExt cx="1503352" cy="2165678"/>
          </a:xfrm>
        </p:grpSpPr>
        <p:sp>
          <p:nvSpPr>
            <p:cNvPr id="81" name="Rectangle 80"/>
            <p:cNvSpPr/>
            <p:nvPr/>
          </p:nvSpPr>
          <p:spPr>
            <a:xfrm>
              <a:off x="3282609" y="1784239"/>
              <a:ext cx="1503352" cy="1999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435009" y="1617581"/>
              <a:ext cx="1203897" cy="20186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494278" y="1789870"/>
              <a:ext cx="1096949" cy="410403"/>
              <a:chOff x="3475115" y="1815271"/>
              <a:chExt cx="1096949" cy="410403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475115" y="1815271"/>
                <a:ext cx="1096949" cy="4104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258735" y="1879599"/>
                <a:ext cx="164592" cy="16459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3494278" y="2249949"/>
              <a:ext cx="1096949" cy="410403"/>
              <a:chOff x="3475115" y="1815271"/>
              <a:chExt cx="1096949" cy="410403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3475115" y="1815271"/>
                <a:ext cx="1096949" cy="4104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58735" y="1879599"/>
                <a:ext cx="164592" cy="16459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494278" y="2710028"/>
              <a:ext cx="1096949" cy="410403"/>
              <a:chOff x="3475115" y="1815271"/>
              <a:chExt cx="1096949" cy="410403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3475115" y="1815271"/>
                <a:ext cx="1096949" cy="4104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258735" y="1879599"/>
                <a:ext cx="164592" cy="16459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3494278" y="3170107"/>
              <a:ext cx="1096949" cy="410403"/>
              <a:chOff x="3475115" y="1815271"/>
              <a:chExt cx="1096949" cy="410403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3475115" y="1815271"/>
                <a:ext cx="1096949" cy="4104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258735" y="1879599"/>
                <a:ext cx="164592" cy="16459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2417900" y="5221134"/>
            <a:ext cx="285931" cy="352210"/>
            <a:chOff x="9280397" y="2508173"/>
            <a:chExt cx="440822" cy="545691"/>
          </a:xfrm>
        </p:grpSpPr>
        <p:sp>
          <p:nvSpPr>
            <p:cNvPr id="96" name="Rectangle 95"/>
            <p:cNvSpPr/>
            <p:nvPr/>
          </p:nvSpPr>
          <p:spPr>
            <a:xfrm>
              <a:off x="9280397" y="2508173"/>
              <a:ext cx="440822" cy="54569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325085" y="2556011"/>
              <a:ext cx="353014" cy="457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342464" y="2575922"/>
              <a:ext cx="321654" cy="4133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597788" y="2628191"/>
              <a:ext cx="4571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9597788" y="2685557"/>
              <a:ext cx="4571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597788" y="2744547"/>
              <a:ext cx="4571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3243806" y="5213481"/>
            <a:ext cx="484217" cy="344941"/>
            <a:chOff x="2367814" y="4984775"/>
            <a:chExt cx="1989803" cy="1229761"/>
          </a:xfrm>
          <a:solidFill>
            <a:schemeClr val="bg2"/>
          </a:solidFill>
        </p:grpSpPr>
        <p:sp>
          <p:nvSpPr>
            <p:cNvPr id="103" name="Oval 102"/>
            <p:cNvSpPr/>
            <p:nvPr/>
          </p:nvSpPr>
          <p:spPr>
            <a:xfrm>
              <a:off x="3680065" y="5582472"/>
              <a:ext cx="677552" cy="63206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3181064" y="5263196"/>
              <a:ext cx="827308" cy="91844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2698706" y="4984775"/>
              <a:ext cx="911830" cy="86185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367814" y="5433694"/>
              <a:ext cx="906568" cy="78084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813050" y="5775325"/>
              <a:ext cx="1222375" cy="43921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979692" y="4880445"/>
            <a:ext cx="960511" cy="2616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lvl="0"/>
            <a:r>
              <a:rPr lang="en-US" sz="1100" b="1" dirty="0">
                <a:solidFill>
                  <a:schemeClr val="bg2"/>
                </a:solidFill>
                <a:latin typeface="Arial"/>
                <a:cs typeface="Arial"/>
              </a:rPr>
              <a:t>Commodity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056663" y="4886233"/>
            <a:ext cx="1010733" cy="2616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lvl="0" algn="ctr"/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Appliance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181644" y="4883813"/>
            <a:ext cx="584225" cy="2616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</a:p>
        </p:txBody>
      </p:sp>
      <p:grpSp>
        <p:nvGrpSpPr>
          <p:cNvPr id="111" name="Group 110"/>
          <p:cNvGrpSpPr>
            <a:grpSpLocks noChangeAspect="1"/>
          </p:cNvGrpSpPr>
          <p:nvPr/>
        </p:nvGrpSpPr>
        <p:grpSpPr>
          <a:xfrm>
            <a:off x="841297" y="4308792"/>
            <a:ext cx="3235405" cy="410416"/>
            <a:chOff x="789285" y="4652706"/>
            <a:chExt cx="5393553" cy="684182"/>
          </a:xfrm>
        </p:grpSpPr>
        <p:sp>
          <p:nvSpPr>
            <p:cNvPr id="112" name="Rectangle 111"/>
            <p:cNvSpPr/>
            <p:nvPr/>
          </p:nvSpPr>
          <p:spPr>
            <a:xfrm>
              <a:off x="789285" y="4652706"/>
              <a:ext cx="5393553" cy="684182"/>
            </a:xfrm>
            <a:prstGeom prst="rect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5041697" y="4909363"/>
              <a:ext cx="201168" cy="243115"/>
              <a:chOff x="9531350" y="908050"/>
              <a:chExt cx="162559" cy="232136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9531350" y="908050"/>
                <a:ext cx="162559" cy="45719"/>
                <a:chOff x="9531350" y="901700"/>
                <a:chExt cx="162559" cy="45719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953135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958977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964819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46" name="Group 245"/>
              <p:cNvGrpSpPr/>
              <p:nvPr/>
            </p:nvGrpSpPr>
            <p:grpSpPr>
              <a:xfrm>
                <a:off x="9531350" y="970281"/>
                <a:ext cx="162559" cy="45719"/>
                <a:chOff x="9531350" y="901700"/>
                <a:chExt cx="162559" cy="45719"/>
              </a:xfrm>
            </p:grpSpPr>
            <p:sp>
              <p:nvSpPr>
                <p:cNvPr id="255" name="Rectangle 254"/>
                <p:cNvSpPr/>
                <p:nvPr/>
              </p:nvSpPr>
              <p:spPr>
                <a:xfrm>
                  <a:off x="953135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958977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9648190" y="901700"/>
                  <a:ext cx="45719" cy="4571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9531350" y="1033144"/>
                <a:ext cx="162559" cy="45719"/>
                <a:chOff x="9531350" y="901700"/>
                <a:chExt cx="162559" cy="45719"/>
              </a:xfrm>
            </p:grpSpPr>
            <p:sp>
              <p:nvSpPr>
                <p:cNvPr id="252" name="Rectangle 251"/>
                <p:cNvSpPr/>
                <p:nvPr/>
              </p:nvSpPr>
              <p:spPr>
                <a:xfrm>
                  <a:off x="953135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958977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964819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9531350" y="1094467"/>
                <a:ext cx="162559" cy="45719"/>
                <a:chOff x="9531350" y="901700"/>
                <a:chExt cx="162559" cy="45719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9531350" y="901700"/>
                  <a:ext cx="45719" cy="45719"/>
                </a:xfrm>
                <a:prstGeom prst="rect">
                  <a:avLst/>
                </a:prstGeom>
                <a:solidFill>
                  <a:srgbClr val="69BE2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958977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9648190" y="901700"/>
                  <a:ext cx="45719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2821493" y="4905599"/>
              <a:ext cx="265025" cy="265176"/>
              <a:chOff x="5579212" y="5165432"/>
              <a:chExt cx="290069" cy="29120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5579212" y="5165432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5600967" y="5187272"/>
                <a:ext cx="246559" cy="247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5701082" y="5328793"/>
                <a:ext cx="47338" cy="93787"/>
                <a:chOff x="5178425" y="5003799"/>
                <a:chExt cx="149225" cy="294500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44" name="Isosceles Triangle 243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5701081" y="5200629"/>
                <a:ext cx="47338" cy="93787"/>
                <a:chOff x="5178425" y="5003799"/>
                <a:chExt cx="149225" cy="29450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42" name="Isosceles Triangle 241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 rot="5400000">
                <a:off x="5765015" y="5264068"/>
                <a:ext cx="47522" cy="93422"/>
                <a:chOff x="5178425" y="5003799"/>
                <a:chExt cx="149225" cy="294500"/>
              </a:xfrm>
            </p:grpSpPr>
            <p:sp>
              <p:nvSpPr>
                <p:cNvPr id="239" name="Rectangle 238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40" name="Isosceles Triangle 239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36" name="Group 235"/>
              <p:cNvGrpSpPr/>
              <p:nvPr/>
            </p:nvGrpSpPr>
            <p:grpSpPr>
              <a:xfrm rot="16200000">
                <a:off x="5635597" y="5263057"/>
                <a:ext cx="47522" cy="93422"/>
                <a:chOff x="5178425" y="5003799"/>
                <a:chExt cx="149225" cy="294500"/>
              </a:xfrm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8" name="Isosceles Triangle 237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342838" y="4909195"/>
              <a:ext cx="283127" cy="234900"/>
              <a:chOff x="3623412" y="4616970"/>
              <a:chExt cx="1535813" cy="1377979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4102100" y="4733925"/>
                <a:ext cx="62230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102100" y="5819775"/>
                <a:ext cx="62230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3759199" y="5283249"/>
                <a:ext cx="1266825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6200000">
                <a:off x="3538787" y="5279317"/>
                <a:ext cx="1126632" cy="457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6200000">
                <a:off x="4161084" y="5279317"/>
                <a:ext cx="1126632" cy="457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8051046">
                <a:off x="3603521" y="5004903"/>
                <a:ext cx="66342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 rot="18051046">
                <a:off x="4537442" y="5546135"/>
                <a:ext cx="66342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 rot="14537725">
                <a:off x="4552714" y="5010431"/>
                <a:ext cx="66342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 rot="14537725">
                <a:off x="3601943" y="5553948"/>
                <a:ext cx="66342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4537725">
                <a:off x="3779358" y="5274125"/>
                <a:ext cx="126772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8051046">
                <a:off x="3752614" y="5295248"/>
                <a:ext cx="1286297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723518">
                <a:off x="4031910" y="5546859"/>
                <a:ext cx="1076975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723518">
                <a:off x="3734603" y="5005208"/>
                <a:ext cx="1076975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745738">
                <a:off x="4038745" y="5005333"/>
                <a:ext cx="1076975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745738">
                <a:off x="3727123" y="5564123"/>
                <a:ext cx="1076975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959962" y="4616970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4579087" y="4626617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3959962" y="5703749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4579087" y="5703749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4869156" y="5165183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3623412" y="5165183"/>
                <a:ext cx="290069" cy="291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3880303" y="4888801"/>
              <a:ext cx="281962" cy="283464"/>
              <a:chOff x="5321299" y="5689600"/>
              <a:chExt cx="914400" cy="914400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5321299" y="56896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389879" y="5758180"/>
                <a:ext cx="777240" cy="7772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655220" y="6031496"/>
                <a:ext cx="246559" cy="247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5687059" y="6065879"/>
                <a:ext cx="182880" cy="17901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 rot="10800000">
                <a:off x="5711636" y="5847780"/>
                <a:ext cx="133728" cy="209688"/>
                <a:chOff x="5178425" y="5003799"/>
                <a:chExt cx="149225" cy="2945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9" name="Isosceles Triangle 208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 rot="14416529">
                <a:off x="5908137" y="5952626"/>
                <a:ext cx="133728" cy="209688"/>
                <a:chOff x="5178425" y="5003799"/>
                <a:chExt cx="149225" cy="294500"/>
              </a:xfrm>
            </p:grpSpPr>
            <p:sp>
              <p:nvSpPr>
                <p:cNvPr id="206" name="Rectangle 205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7" name="Isosceles Triangle 206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 rot="7169248">
                <a:off x="5515803" y="5952386"/>
                <a:ext cx="133728" cy="209688"/>
                <a:chOff x="5178425" y="5003799"/>
                <a:chExt cx="149225" cy="2945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5229225" y="5003799"/>
                  <a:ext cx="45719" cy="2223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5" name="Isosceles Triangle 204"/>
                <p:cNvSpPr/>
                <p:nvPr/>
              </p:nvSpPr>
              <p:spPr>
                <a:xfrm flipV="1">
                  <a:off x="5178425" y="5179471"/>
                  <a:ext cx="149225" cy="118828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202" name="Oval 201"/>
              <p:cNvSpPr/>
              <p:nvPr/>
            </p:nvSpPr>
            <p:spPr>
              <a:xfrm>
                <a:off x="5706210" y="6332157"/>
                <a:ext cx="144578" cy="14480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0800000">
                <a:off x="5758014" y="6251867"/>
                <a:ext cx="40971" cy="15834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4431710" y="4889136"/>
              <a:ext cx="278202" cy="283464"/>
              <a:chOff x="5792967" y="5499101"/>
              <a:chExt cx="1136648" cy="113664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5908676" y="5607050"/>
                <a:ext cx="906896" cy="9141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6087804" y="5789819"/>
                <a:ext cx="548640" cy="5486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224964" y="5926979"/>
                <a:ext cx="274320" cy="2743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 rot="20936596">
                <a:off x="6253316" y="5499101"/>
                <a:ext cx="226858" cy="1136648"/>
                <a:chOff x="6253316" y="5499101"/>
                <a:chExt cx="226858" cy="1136648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 rot="20136404">
                  <a:off x="6255951" y="5499101"/>
                  <a:ext cx="224223" cy="1136648"/>
                  <a:chOff x="6255951" y="5499101"/>
                  <a:chExt cx="224223" cy="1136648"/>
                </a:xfrm>
              </p:grpSpPr>
              <p:sp>
                <p:nvSpPr>
                  <p:cNvPr id="193" name="Trapezoid 192"/>
                  <p:cNvSpPr/>
                  <p:nvPr/>
                </p:nvSpPr>
                <p:spPr>
                  <a:xfrm>
                    <a:off x="6258586" y="5499101"/>
                    <a:ext cx="221588" cy="142874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194" name="Trapezoid 193"/>
                  <p:cNvSpPr/>
                  <p:nvPr/>
                </p:nvSpPr>
                <p:spPr>
                  <a:xfrm flipV="1">
                    <a:off x="6255951" y="6492874"/>
                    <a:ext cx="221588" cy="142875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</p:grpSp>
            <p:grpSp>
              <p:nvGrpSpPr>
                <p:cNvPr id="190" name="Group 189"/>
                <p:cNvGrpSpPr/>
                <p:nvPr/>
              </p:nvGrpSpPr>
              <p:grpSpPr>
                <a:xfrm rot="1385152">
                  <a:off x="6253316" y="5499101"/>
                  <a:ext cx="224223" cy="1136648"/>
                  <a:chOff x="6255951" y="5499101"/>
                  <a:chExt cx="224223" cy="1136648"/>
                </a:xfrm>
              </p:grpSpPr>
              <p:sp>
                <p:nvSpPr>
                  <p:cNvPr id="191" name="Trapezoid 190"/>
                  <p:cNvSpPr/>
                  <p:nvPr/>
                </p:nvSpPr>
                <p:spPr>
                  <a:xfrm>
                    <a:off x="6258586" y="5499101"/>
                    <a:ext cx="221588" cy="142874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192" name="Trapezoid 191"/>
                  <p:cNvSpPr/>
                  <p:nvPr/>
                </p:nvSpPr>
                <p:spPr>
                  <a:xfrm flipV="1">
                    <a:off x="6255951" y="6492874"/>
                    <a:ext cx="221588" cy="142875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</p:grpSp>
          </p:grpSp>
          <p:grpSp>
            <p:nvGrpSpPr>
              <p:cNvPr id="182" name="Group 181"/>
              <p:cNvGrpSpPr/>
              <p:nvPr/>
            </p:nvGrpSpPr>
            <p:grpSpPr>
              <a:xfrm rot="4736596">
                <a:off x="6247862" y="5505450"/>
                <a:ext cx="226858" cy="1136648"/>
                <a:chOff x="6253316" y="5499101"/>
                <a:chExt cx="226858" cy="1136648"/>
              </a:xfrm>
            </p:grpSpPr>
            <p:grpSp>
              <p:nvGrpSpPr>
                <p:cNvPr id="183" name="Group 182"/>
                <p:cNvGrpSpPr/>
                <p:nvPr/>
              </p:nvGrpSpPr>
              <p:grpSpPr>
                <a:xfrm rot="20136404">
                  <a:off x="6255951" y="5499101"/>
                  <a:ext cx="224223" cy="1136648"/>
                  <a:chOff x="6255951" y="5499101"/>
                  <a:chExt cx="224223" cy="1136648"/>
                </a:xfrm>
              </p:grpSpPr>
              <p:sp>
                <p:nvSpPr>
                  <p:cNvPr id="187" name="Trapezoid 186"/>
                  <p:cNvSpPr/>
                  <p:nvPr/>
                </p:nvSpPr>
                <p:spPr>
                  <a:xfrm>
                    <a:off x="6258586" y="5499101"/>
                    <a:ext cx="221588" cy="142874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188" name="Trapezoid 187"/>
                  <p:cNvSpPr/>
                  <p:nvPr/>
                </p:nvSpPr>
                <p:spPr>
                  <a:xfrm flipV="1">
                    <a:off x="6255951" y="6492874"/>
                    <a:ext cx="221588" cy="142875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</p:grpSp>
            <p:grpSp>
              <p:nvGrpSpPr>
                <p:cNvPr id="184" name="Group 183"/>
                <p:cNvGrpSpPr/>
                <p:nvPr/>
              </p:nvGrpSpPr>
              <p:grpSpPr>
                <a:xfrm rot="1385152">
                  <a:off x="6253316" y="5499101"/>
                  <a:ext cx="224223" cy="1136648"/>
                  <a:chOff x="6255951" y="5499101"/>
                  <a:chExt cx="224223" cy="1136648"/>
                </a:xfrm>
              </p:grpSpPr>
              <p:sp>
                <p:nvSpPr>
                  <p:cNvPr id="185" name="Trapezoid 184"/>
                  <p:cNvSpPr/>
                  <p:nvPr/>
                </p:nvSpPr>
                <p:spPr>
                  <a:xfrm>
                    <a:off x="6258586" y="5499101"/>
                    <a:ext cx="221588" cy="142874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186" name="Trapezoid 185"/>
                  <p:cNvSpPr/>
                  <p:nvPr/>
                </p:nvSpPr>
                <p:spPr>
                  <a:xfrm flipV="1">
                    <a:off x="6255951" y="6492874"/>
                    <a:ext cx="221588" cy="142875"/>
                  </a:xfrm>
                  <a:prstGeom prst="trapezoid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t" anchorCtr="0"/>
                  <a:lstStyle/>
                  <a:p>
                    <a:pPr algn="l"/>
                    <a:endParaRPr lang="en-US" dirty="0" smtClean="0">
                      <a:solidFill>
                        <a:schemeClr val="bg2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18" name="Group 117"/>
            <p:cNvGrpSpPr/>
            <p:nvPr/>
          </p:nvGrpSpPr>
          <p:grpSpPr>
            <a:xfrm>
              <a:off x="5576546" y="4906521"/>
              <a:ext cx="237743" cy="236640"/>
              <a:chOff x="10417175" y="473075"/>
              <a:chExt cx="390121" cy="542926"/>
            </a:xfrm>
          </p:grpSpPr>
          <p:sp>
            <p:nvSpPr>
              <p:cNvPr id="165" name="Rectangle 164"/>
              <p:cNvSpPr/>
              <p:nvPr/>
            </p:nvSpPr>
            <p:spPr>
              <a:xfrm flipH="1">
                <a:off x="10417175" y="473075"/>
                <a:ext cx="133350" cy="5429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10466301" y="473075"/>
                <a:ext cx="340995" cy="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 flipH="1">
                <a:off x="10744199" y="473075"/>
                <a:ext cx="63097" cy="5429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0448203" y="914401"/>
                <a:ext cx="340995" cy="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0503906" y="606045"/>
                <a:ext cx="25299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0503906" y="683134"/>
                <a:ext cx="25299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0503906" y="760223"/>
                <a:ext cx="25299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0503906" y="837312"/>
                <a:ext cx="25299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0465543" y="560326"/>
                <a:ext cx="45719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0466301" y="637415"/>
                <a:ext cx="45719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0465543" y="712726"/>
                <a:ext cx="45719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0465543" y="791593"/>
                <a:ext cx="45719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0465543" y="868682"/>
                <a:ext cx="45719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1085182" y="4856693"/>
              <a:ext cx="274320" cy="341461"/>
              <a:chOff x="3282609" y="1617581"/>
              <a:chExt cx="1503352" cy="216567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3282609" y="1784239"/>
                <a:ext cx="1503352" cy="19990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435009" y="1617581"/>
                <a:ext cx="1203897" cy="2018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494278" y="1789870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3494278" y="2249949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3494278" y="2710028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3494278" y="3170107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>
              <a:off x="1560514" y="4856693"/>
              <a:ext cx="274320" cy="341461"/>
              <a:chOff x="3282609" y="1617581"/>
              <a:chExt cx="1503352" cy="2165678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3282609" y="1784239"/>
                <a:ext cx="1503352" cy="19990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435009" y="1617581"/>
                <a:ext cx="1203897" cy="2018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494278" y="1789870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494278" y="2249949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3494278" y="2710028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3494278" y="3170107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>
              <a:off x="2035848" y="4856693"/>
              <a:ext cx="273209" cy="341461"/>
              <a:chOff x="3282609" y="1617581"/>
              <a:chExt cx="1503352" cy="2165678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282609" y="1784239"/>
                <a:ext cx="1503352" cy="19990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5009" y="1617581"/>
                <a:ext cx="1203897" cy="2018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494278" y="1789870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3494278" y="2249949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3494278" y="2710028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3494278" y="3170107"/>
                <a:ext cx="1096949" cy="410403"/>
                <a:chOff x="3475115" y="1815271"/>
                <a:chExt cx="1096949" cy="410403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475115" y="1815271"/>
                  <a:ext cx="1096949" cy="4104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4258735" y="1879599"/>
                  <a:ext cx="164592" cy="16459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t" anchorCtr="0"/>
                <a:lstStyle/>
                <a:p>
                  <a:pPr algn="l"/>
                  <a:endParaRPr lang="en-US" dirty="0" smtClean="0">
                    <a:solidFill>
                      <a:schemeClr val="bg2"/>
                    </a:solidFill>
                  </a:endParaRPr>
                </a:p>
              </p:txBody>
            </p:sp>
          </p:grpSp>
        </p:grpSp>
        <p:cxnSp>
          <p:nvCxnSpPr>
            <p:cNvPr id="122" name="Straight Connector 121"/>
            <p:cNvCxnSpPr/>
            <p:nvPr/>
          </p:nvCxnSpPr>
          <p:spPr>
            <a:xfrm>
              <a:off x="2575747" y="4812825"/>
              <a:ext cx="0" cy="441029"/>
            </a:xfrm>
            <a:prstGeom prst="line">
              <a:avLst/>
            </a:prstGeom>
            <a:ln w="19050" cap="rnd" cmpd="sng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1" name="Picture 26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462" y="1523520"/>
            <a:ext cx="2524755" cy="430879"/>
          </a:xfrm>
          <a:prstGeom prst="rect">
            <a:avLst/>
          </a:prstGeom>
        </p:spPr>
      </p:pic>
      <p:sp>
        <p:nvSpPr>
          <p:cNvPr id="262" name="Text Placeholder 3"/>
          <p:cNvSpPr txBox="1">
            <a:spLocks/>
          </p:cNvSpPr>
          <p:nvPr/>
        </p:nvSpPr>
        <p:spPr>
          <a:xfrm>
            <a:off x="4749194" y="2862961"/>
            <a:ext cx="5526558" cy="2867827"/>
          </a:xfrm>
          <a:prstGeom prst="rect">
            <a:avLst/>
          </a:prstGeom>
        </p:spPr>
        <p:txBody>
          <a:bodyPr lIns="91436" tIns="45719" rIns="91436" bIns="45719"/>
          <a:lstStyle>
            <a:lvl1pPr marL="342885" indent="-342885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919" indent="-285738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52" indent="-228591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133" indent="-228591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315" indent="-228591" algn="l" defTabSz="4571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495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6CBE45"/>
                </a:solidFill>
                <a:ea typeface="+mn-ea"/>
                <a:cs typeface="+mn-cs"/>
              </a:rPr>
              <a:t>Built on a centralized architecture of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6CBE45"/>
                </a:solidFill>
                <a:ea typeface="+mn-ea"/>
                <a:cs typeface="+mn-cs"/>
              </a:rPr>
              <a:t>shared enterprise services:</a:t>
            </a:r>
            <a:endParaRPr lang="en-US" sz="2000" dirty="0" smtClean="0">
              <a:solidFill>
                <a:srgbClr val="6CBE45"/>
              </a:solidFill>
              <a:ea typeface="+mn-ea"/>
              <a:cs typeface="+mn-cs"/>
            </a:endParaRP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Scalable tiered storage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</a:rPr>
              <a:t>Resource </a:t>
            </a:r>
            <a:r>
              <a:rPr lang="en-US" sz="1800" dirty="0">
                <a:solidFill>
                  <a:srgbClr val="595959"/>
                </a:solidFill>
              </a:rPr>
              <a:t>and workload management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Trusted data </a:t>
            </a:r>
            <a:r>
              <a:rPr lang="en-US" sz="1800" dirty="0" smtClean="0">
                <a:solidFill>
                  <a:srgbClr val="595959"/>
                </a:solidFill>
              </a:rPr>
              <a:t>governance &amp; metadata management</a:t>
            </a:r>
            <a:endParaRPr lang="en-US" sz="1800" dirty="0">
              <a:solidFill>
                <a:srgbClr val="595959"/>
              </a:solidFill>
            </a:endParaRP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</a:rPr>
              <a:t>Consistent </a:t>
            </a:r>
            <a:r>
              <a:rPr lang="en-US" sz="1800" dirty="0">
                <a:solidFill>
                  <a:srgbClr val="595959"/>
                </a:solidFill>
              </a:rPr>
              <a:t>operations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Comprehensive security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</a:rPr>
              <a:t>Developer APIs and tools</a:t>
            </a:r>
            <a:endParaRPr lang="en-US" sz="1800" dirty="0">
              <a:solidFill>
                <a:srgbClr val="595959"/>
              </a:solidFill>
            </a:endParaRP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63" name="Text Placeholder 2"/>
          <p:cNvSpPr txBox="1">
            <a:spLocks/>
          </p:cNvSpPr>
          <p:nvPr/>
        </p:nvSpPr>
        <p:spPr>
          <a:xfrm>
            <a:off x="4749193" y="1400719"/>
            <a:ext cx="7153275" cy="1453271"/>
          </a:xfrm>
          <a:prstGeom prst="rect">
            <a:avLst/>
          </a:prstGeom>
        </p:spPr>
        <p:txBody>
          <a:bodyPr vert="horz" lIns="91436" tIns="45719" rIns="91436" bIns="45719"/>
          <a:lstStyle>
            <a:lvl1pPr marL="0" indent="0" algn="l" defTabSz="457200" rtl="0" eaLnBrk="1" fontAlgn="base" hangingPunct="1">
              <a:spcBef>
                <a:spcPts val="7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223838" indent="-223838" algn="l" defTabSz="457200" rtl="0" eaLnBrk="1" fontAlgn="base" hangingPunct="1">
              <a:spcBef>
                <a:spcPts val="776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tabLst/>
              <a:defRPr sz="2000" kern="1200">
                <a:solidFill>
                  <a:srgbClr val="818A8F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631825" indent="-166688" algn="l" defTabSz="457200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–"/>
              <a:tabLst/>
              <a:defRPr sz="1800" kern="1200">
                <a:solidFill>
                  <a:srgbClr val="818A8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400" indent="-171450" algn="l" defTabSz="457200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818A8F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1144588" indent="-176213" algn="l" defTabSz="457200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 kern="1200">
                <a:solidFill>
                  <a:srgbClr val="818A8F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999"/>
              </a:spcBef>
            </a:pPr>
            <a:r>
              <a:rPr lang="en-US" dirty="0" err="1" smtClean="0">
                <a:solidFill>
                  <a:schemeClr val="accent1"/>
                </a:solidFill>
              </a:rPr>
              <a:t>Hadoop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YARN-powered data operating system</a:t>
            </a:r>
          </a:p>
          <a:p>
            <a:pPr>
              <a:spcBef>
                <a:spcPts val="1500"/>
              </a:spcBef>
            </a:pPr>
            <a:r>
              <a:rPr lang="en-US" sz="2000" b="0" dirty="0" smtClean="0">
                <a:solidFill>
                  <a:srgbClr val="595959"/>
                </a:solidFill>
              </a:rPr>
              <a:t>100% open source, multi</a:t>
            </a:r>
            <a:r>
              <a:rPr lang="en-US" sz="2000" b="0" dirty="0">
                <a:solidFill>
                  <a:srgbClr val="595959"/>
                </a:solidFill>
              </a:rPr>
              <a:t>-tenant </a:t>
            </a:r>
            <a:r>
              <a:rPr lang="en-US" sz="2000" b="0" dirty="0" smtClean="0">
                <a:solidFill>
                  <a:srgbClr val="595959"/>
                </a:solidFill>
              </a:rPr>
              <a:t>data platform </a:t>
            </a:r>
            <a:r>
              <a:rPr lang="en-US" sz="2000" b="0" dirty="0">
                <a:solidFill>
                  <a:srgbClr val="595959"/>
                </a:solidFill>
              </a:rPr>
              <a:t>for </a:t>
            </a:r>
            <a:endParaRPr lang="en-US" sz="2000" b="0" dirty="0" smtClean="0">
              <a:solidFill>
                <a:srgbClr val="595959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rgbClr val="595959"/>
                </a:solidFill>
              </a:rPr>
              <a:t>any application, any </a:t>
            </a:r>
            <a:r>
              <a:rPr lang="en-US" sz="2000" b="0" dirty="0">
                <a:solidFill>
                  <a:srgbClr val="595959"/>
                </a:solidFill>
              </a:rPr>
              <a:t>data </a:t>
            </a:r>
            <a:r>
              <a:rPr lang="en-US" sz="2000" b="0" dirty="0" smtClean="0">
                <a:solidFill>
                  <a:srgbClr val="595959"/>
                </a:solidFill>
              </a:rPr>
              <a:t>set, anywhere.</a:t>
            </a:r>
            <a:endParaRPr lang="en-US" sz="2000" b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9"/>
          <p:cNvSpPr txBox="1">
            <a:spLocks/>
          </p:cNvSpPr>
          <p:nvPr/>
        </p:nvSpPr>
        <p:spPr>
          <a:xfrm>
            <a:off x="558639" y="1329987"/>
            <a:ext cx="6997438" cy="4905532"/>
          </a:xfrm>
          <a:prstGeom prst="rect">
            <a:avLst/>
          </a:prstGeom>
        </p:spPr>
        <p:txBody>
          <a:bodyPr vert="horz" lIns="91436" tIns="45719" rIns="91436" bIns="45719"/>
          <a:lstStyle>
            <a:lvl1pPr marL="0" indent="0" algn="l" defTabSz="457181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5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1" indent="-166681" algn="l" defTabSz="282564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59" indent="-171443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37" indent="-176205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5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495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Elegant Developer APIs</a:t>
            </a:r>
            <a:r>
              <a:rPr lang="en-US" dirty="0">
                <a:solidFill>
                  <a:srgbClr val="69BE28"/>
                </a:solidFill>
              </a:rPr>
              <a:t/>
            </a:r>
            <a:br>
              <a:rPr lang="en-US" dirty="0">
                <a:solidFill>
                  <a:srgbClr val="69BE28"/>
                </a:solidFill>
              </a:rPr>
            </a:br>
            <a:r>
              <a:rPr lang="en-US" sz="2000" b="0" dirty="0" err="1" smtClean="0"/>
              <a:t>DataFrames</a:t>
            </a:r>
            <a:r>
              <a:rPr lang="en-US" sz="2000" b="0" dirty="0" smtClean="0"/>
              <a:t>, Machine </a:t>
            </a:r>
            <a:r>
              <a:rPr lang="en-US" sz="2000" b="0" dirty="0"/>
              <a:t>L</a:t>
            </a:r>
            <a:r>
              <a:rPr lang="en-US" sz="2000" b="0" dirty="0" smtClean="0"/>
              <a:t>earning, and SQL</a:t>
            </a:r>
            <a:endParaRPr lang="en-US" sz="800" b="0" dirty="0" smtClean="0"/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Interactive Data Science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All apps need to get predictive at scale and fine granularity</a:t>
            </a:r>
            <a:endParaRPr lang="en-US" b="0" dirty="0"/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Democratize Machine Learning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 smtClean="0"/>
              <a:t>Spark is doing to ML on Hadoop what Hive did for SQL on Hadoop</a:t>
            </a:r>
            <a:endParaRPr lang="en-US" sz="900" b="0" dirty="0">
              <a:solidFill>
                <a:srgbClr val="69BE28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Community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Broad developer, customer and partner interest</a:t>
            </a:r>
            <a:endParaRPr lang="en-US" sz="2000" b="0" dirty="0">
              <a:solidFill>
                <a:srgbClr val="69BE28"/>
              </a:solidFill>
            </a:endParaRPr>
          </a:p>
          <a:p>
            <a:r>
              <a:rPr lang="en-US" dirty="0" smtClean="0">
                <a:solidFill>
                  <a:srgbClr val="69BE28"/>
                </a:solidFill>
              </a:rPr>
              <a:t>Realize Value of Data Operating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A key tool in the Hadoop toolbox</a:t>
            </a:r>
            <a:endParaRPr lang="en-US" sz="2000" b="0" dirty="0">
              <a:solidFill>
                <a:srgbClr val="69BE28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Why We Love Spark at Hortonworks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79613" y="1930833"/>
            <a:ext cx="3475100" cy="3488755"/>
            <a:chOff x="7949413" y="1733677"/>
            <a:chExt cx="3475100" cy="3488755"/>
          </a:xfrm>
        </p:grpSpPr>
        <p:sp>
          <p:nvSpPr>
            <p:cNvPr id="14" name="Rounded Rectangle 13"/>
            <p:cNvSpPr/>
            <p:nvPr/>
          </p:nvSpPr>
          <p:spPr>
            <a:xfrm>
              <a:off x="7949413" y="1733677"/>
              <a:ext cx="3475100" cy="979656"/>
            </a:xfrm>
            <a:prstGeom prst="roundRect">
              <a:avLst>
                <a:gd name="adj" fmla="val 1121"/>
              </a:avLst>
            </a:prstGeom>
            <a:solidFill>
              <a:srgbClr val="FFFFFF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49413" y="2673643"/>
              <a:ext cx="3475100" cy="2548789"/>
            </a:xfrm>
            <a:prstGeom prst="roundRect">
              <a:avLst>
                <a:gd name="adj" fmla="val 1121"/>
              </a:avLst>
            </a:prstGeom>
            <a:solidFill>
              <a:schemeClr val="accent1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8059630" y="4198891"/>
              <a:ext cx="3252632" cy="426336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Storage</a:t>
              </a:r>
              <a:endParaRPr lang="en-US" sz="10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8059629" y="2819172"/>
              <a:ext cx="3252633" cy="1441101"/>
            </a:xfrm>
            <a:prstGeom prst="roundRect">
              <a:avLst>
                <a:gd name="adj" fmla="val 2946"/>
              </a:avLst>
            </a:prstGeom>
            <a:solidFill>
              <a:schemeClr val="accent3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b"/>
            <a:lstStyle/>
            <a:p>
              <a:pPr algn="ctr"/>
              <a:endParaRPr lang="en-US" sz="1100" kern="0" dirty="0">
                <a:solidFill>
                  <a:schemeClr val="bg2"/>
                </a:solidFill>
                <a:cs typeface="Arial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8056453" y="3558126"/>
              <a:ext cx="3252632" cy="368838"/>
            </a:xfrm>
            <a:prstGeom prst="roundRect">
              <a:avLst>
                <a:gd name="adj" fmla="val 5758"/>
              </a:avLst>
            </a:prstGeom>
            <a:noFill/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YARN</a:t>
              </a:r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: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Data Operating System</a:t>
              </a:r>
            </a:p>
            <a:p>
              <a:pPr algn="ctr"/>
              <a:endParaRPr lang="en-US" sz="1050" b="1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8184776" y="3279190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Governance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9718179" y="3280758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Security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8184775" y="3911243"/>
              <a:ext cx="3015323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Operations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8184776" y="2958139"/>
              <a:ext cx="3015322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Resource Management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6705" y="1786597"/>
              <a:ext cx="1638300" cy="869950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26" name="Picture 9" descr="Hor_Logo_WithWHT_RGB.eps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732" y="4713616"/>
              <a:ext cx="1113928" cy="4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32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9"/>
          <p:cNvSpPr txBox="1">
            <a:spLocks/>
          </p:cNvSpPr>
          <p:nvPr/>
        </p:nvSpPr>
        <p:spPr>
          <a:xfrm>
            <a:off x="558638" y="987530"/>
            <a:ext cx="7575570" cy="5845217"/>
          </a:xfrm>
          <a:prstGeom prst="rect">
            <a:avLst/>
          </a:prstGeom>
        </p:spPr>
        <p:txBody>
          <a:bodyPr vert="horz" lIns="91436" tIns="45719" rIns="91436" bIns="45719"/>
          <a:lstStyle>
            <a:lvl1pPr marL="0" indent="0" algn="l" defTabSz="457181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5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1" indent="-166681" algn="l" defTabSz="282564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59" indent="-171443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37" indent="-176205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5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495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Resource Management </a:t>
            </a:r>
            <a:br>
              <a:rPr lang="en-US" dirty="0" smtClean="0">
                <a:solidFill>
                  <a:srgbClr val="69BE28"/>
                </a:solidFill>
              </a:rPr>
            </a:br>
            <a:r>
              <a:rPr lang="en-US" sz="2000" b="0" dirty="0" smtClean="0"/>
              <a:t>YARN for multi-tenant, diverse workloads with predictable SLAs</a:t>
            </a:r>
            <a:endParaRPr lang="en-US" sz="800" b="0" dirty="0" smtClean="0"/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Tiered Memory Storage  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 smtClean="0"/>
              <a:t>HDFS in-memory tier for off-heap RDD cache</a:t>
            </a:r>
            <a:endParaRPr lang="en-US" b="0" dirty="0"/>
          </a:p>
          <a:p>
            <a:pPr>
              <a:spcBef>
                <a:spcPts val="1200"/>
              </a:spcBef>
            </a:pPr>
            <a:r>
              <a:rPr lang="en-US" dirty="0" err="1" smtClean="0">
                <a:solidFill>
                  <a:srgbClr val="69BE28"/>
                </a:solidFill>
              </a:rPr>
              <a:t>SparkSQL</a:t>
            </a:r>
            <a:r>
              <a:rPr lang="en-US" dirty="0" smtClean="0">
                <a:solidFill>
                  <a:srgbClr val="69BE28"/>
                </a:solidFill>
              </a:rPr>
              <a:t> &amp; Hive for SQL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 err="1" smtClean="0"/>
              <a:t>Interop</a:t>
            </a:r>
            <a:r>
              <a:rPr lang="en-US" sz="2000" b="0" dirty="0" smtClean="0"/>
              <a:t> with modern </a:t>
            </a:r>
            <a:r>
              <a:rPr lang="en-US" sz="2000" b="0" dirty="0" err="1"/>
              <a:t>m</a:t>
            </a:r>
            <a:r>
              <a:rPr lang="en-US" sz="2000" b="0" dirty="0" err="1" smtClean="0"/>
              <a:t>etastore</a:t>
            </a:r>
            <a:r>
              <a:rPr lang="en-US" sz="2000" b="0" dirty="0" smtClean="0"/>
              <a:t>, HS2; optimized ORC support</a:t>
            </a:r>
            <a:endParaRPr lang="en-US" sz="900" b="0" dirty="0">
              <a:solidFill>
                <a:srgbClr val="69BE28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69BE28"/>
                </a:solidFill>
              </a:rPr>
              <a:t>Spark &amp; </a:t>
            </a:r>
            <a:r>
              <a:rPr lang="en-US" dirty="0" err="1" smtClean="0">
                <a:solidFill>
                  <a:srgbClr val="69BE28"/>
                </a:solidFill>
              </a:rPr>
              <a:t>NoSQL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Deep integration with HBase via RDDs for predicate pushdown</a:t>
            </a:r>
            <a:endParaRPr lang="en-US" sz="2000" b="0" dirty="0">
              <a:solidFill>
                <a:srgbClr val="69BE28"/>
              </a:solidFill>
            </a:endParaRPr>
          </a:p>
          <a:p>
            <a:r>
              <a:rPr lang="en-US" dirty="0" smtClean="0">
                <a:solidFill>
                  <a:srgbClr val="69BE28"/>
                </a:solidFill>
              </a:rPr>
              <a:t>Connect The Dots – Algorithms to Use-Cases</a:t>
            </a:r>
            <a:r>
              <a:rPr lang="en-US" dirty="0">
                <a:solidFill>
                  <a:srgbClr val="69BE28"/>
                </a:solidFill>
              </a:rPr>
              <a:t/>
            </a:r>
            <a:br>
              <a:rPr lang="en-US" dirty="0">
                <a:solidFill>
                  <a:srgbClr val="69BE28"/>
                </a:solidFill>
              </a:rPr>
            </a:br>
            <a:r>
              <a:rPr lang="en-US" sz="2000" b="0" dirty="0" smtClean="0"/>
              <a:t>Higher-level ML abstractions - Validation, tuning, pipeline assembly... e.g. </a:t>
            </a:r>
            <a:r>
              <a:rPr lang="en-US" sz="2000" b="0" dirty="0" err="1" smtClean="0"/>
              <a:t>GeoSpatial</a:t>
            </a:r>
            <a:endParaRPr lang="en-US" sz="2000" b="0" dirty="0" smtClean="0"/>
          </a:p>
          <a:p>
            <a:r>
              <a:rPr lang="en-US" dirty="0" smtClean="0">
                <a:solidFill>
                  <a:srgbClr val="69BE28"/>
                </a:solidFill>
              </a:rPr>
              <a:t>Ease of Use</a:t>
            </a:r>
            <a:br>
              <a:rPr lang="en-US" dirty="0" smtClean="0">
                <a:solidFill>
                  <a:srgbClr val="69BE28"/>
                </a:solidFill>
              </a:rPr>
            </a:br>
            <a:r>
              <a:rPr lang="en-US" sz="2000" b="0" dirty="0" smtClean="0"/>
              <a:t>Apache Zeppelin for interactive notebooks</a:t>
            </a:r>
            <a:endParaRPr lang="en-US" sz="800" b="0" dirty="0" smtClean="0">
              <a:solidFill>
                <a:srgbClr val="69BE28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Spark and Hadoop – How Can </a:t>
            </a:r>
            <a:r>
              <a:rPr lang="en-US" dirty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e Do Better?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79613" y="1930833"/>
            <a:ext cx="3475100" cy="3488755"/>
            <a:chOff x="7949413" y="1733677"/>
            <a:chExt cx="3475100" cy="3488755"/>
          </a:xfrm>
        </p:grpSpPr>
        <p:sp>
          <p:nvSpPr>
            <p:cNvPr id="14" name="Rounded Rectangle 13"/>
            <p:cNvSpPr/>
            <p:nvPr/>
          </p:nvSpPr>
          <p:spPr>
            <a:xfrm>
              <a:off x="7949413" y="1733677"/>
              <a:ext cx="3475100" cy="979656"/>
            </a:xfrm>
            <a:prstGeom prst="roundRect">
              <a:avLst>
                <a:gd name="adj" fmla="val 1121"/>
              </a:avLst>
            </a:prstGeom>
            <a:solidFill>
              <a:srgbClr val="FFFFFF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49413" y="2673643"/>
              <a:ext cx="3475100" cy="2548789"/>
            </a:xfrm>
            <a:prstGeom prst="roundRect">
              <a:avLst>
                <a:gd name="adj" fmla="val 1121"/>
              </a:avLst>
            </a:prstGeom>
            <a:solidFill>
              <a:schemeClr val="accent1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8059630" y="4198891"/>
              <a:ext cx="3252632" cy="426336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Storage</a:t>
              </a:r>
              <a:endParaRPr lang="en-US" sz="10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8059629" y="2819172"/>
              <a:ext cx="3252633" cy="1441101"/>
            </a:xfrm>
            <a:prstGeom prst="roundRect">
              <a:avLst>
                <a:gd name="adj" fmla="val 2946"/>
              </a:avLst>
            </a:prstGeom>
            <a:solidFill>
              <a:schemeClr val="accent3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b"/>
            <a:lstStyle/>
            <a:p>
              <a:pPr algn="ctr"/>
              <a:endParaRPr lang="en-US" sz="1100" kern="0" dirty="0">
                <a:solidFill>
                  <a:schemeClr val="bg2"/>
                </a:solidFill>
                <a:cs typeface="Arial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8056453" y="3558126"/>
              <a:ext cx="3252632" cy="368838"/>
            </a:xfrm>
            <a:prstGeom prst="roundRect">
              <a:avLst>
                <a:gd name="adj" fmla="val 5758"/>
              </a:avLst>
            </a:prstGeom>
            <a:noFill/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YARN</a:t>
              </a:r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: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Data Operating System</a:t>
              </a:r>
            </a:p>
            <a:p>
              <a:pPr algn="ctr"/>
              <a:endParaRPr lang="en-US" sz="1050" b="1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8184776" y="3279190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Governance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9718179" y="3280758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Security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8184775" y="3911243"/>
              <a:ext cx="3015323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Operations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8184776" y="2958139"/>
              <a:ext cx="3015322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Resource Management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6705" y="1786597"/>
              <a:ext cx="1638300" cy="869950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26" name="Picture 9" descr="Hor_Logo_WithWHT_RGB.eps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732" y="4713616"/>
              <a:ext cx="1113928" cy="4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7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9"/>
          <p:cNvSpPr txBox="1">
            <a:spLocks/>
          </p:cNvSpPr>
          <p:nvPr/>
        </p:nvSpPr>
        <p:spPr>
          <a:xfrm>
            <a:off x="558639" y="1308424"/>
            <a:ext cx="6997438" cy="5567130"/>
          </a:xfrm>
          <a:prstGeom prst="rect">
            <a:avLst/>
          </a:prstGeom>
        </p:spPr>
        <p:txBody>
          <a:bodyPr vert="horz" lIns="91436" tIns="45719" rIns="91436" bIns="45719"/>
          <a:lstStyle>
            <a:lvl1pPr marL="0" indent="0" algn="l" defTabSz="457181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5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1" indent="-166681" algn="l" defTabSz="282564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59" indent="-171443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37" indent="-176205" algn="l" defTabSz="282564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5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495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69BE28"/>
                </a:solidFill>
              </a:rPr>
              <a:t>Metadata &amp; Governance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Apache Atlas for metadata &amp; Apache Falcon support for Spark pipelines</a:t>
            </a:r>
            <a:endParaRPr lang="en-US" sz="2000" dirty="0" smtClean="0">
              <a:solidFill>
                <a:srgbClr val="69BE28"/>
              </a:solidFill>
            </a:endParaRPr>
          </a:p>
          <a:p>
            <a:r>
              <a:rPr lang="en-US" dirty="0" smtClean="0">
                <a:solidFill>
                  <a:srgbClr val="69BE28"/>
                </a:solidFill>
              </a:rPr>
              <a:t>Security &amp; Operations</a:t>
            </a:r>
            <a:br>
              <a:rPr lang="en-US" dirty="0" smtClean="0">
                <a:solidFill>
                  <a:srgbClr val="69BE28"/>
                </a:solidFill>
              </a:rPr>
            </a:br>
            <a:r>
              <a:rPr lang="en-US" sz="2000" b="0" dirty="0" smtClean="0"/>
              <a:t>Apache Ranger managed authorization and deployment/management via Apache </a:t>
            </a:r>
            <a:r>
              <a:rPr lang="en-US" sz="2000" b="0" dirty="0" err="1" smtClean="0"/>
              <a:t>Ambari</a:t>
            </a:r>
            <a:endParaRPr lang="en-US" sz="800" b="0" dirty="0" smtClean="0">
              <a:solidFill>
                <a:srgbClr val="69BE28"/>
              </a:solidFill>
            </a:endParaRPr>
          </a:p>
          <a:p>
            <a:r>
              <a:rPr lang="en-US" dirty="0" smtClean="0">
                <a:solidFill>
                  <a:srgbClr val="69BE28"/>
                </a:solidFill>
              </a:rPr>
              <a:t>Deployable </a:t>
            </a:r>
            <a:r>
              <a:rPr lang="en-US" dirty="0">
                <a:solidFill>
                  <a:srgbClr val="69BE28"/>
                </a:solidFill>
              </a:rPr>
              <a:t>Anywhere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/>
              <a:t>Linux, Windows, on-premises or </a:t>
            </a:r>
            <a:r>
              <a:rPr lang="en-US" sz="2000" b="0" dirty="0" smtClean="0"/>
              <a:t>cloud</a:t>
            </a:r>
          </a:p>
          <a:p>
            <a:r>
              <a:rPr lang="en-US" dirty="0" smtClean="0">
                <a:solidFill>
                  <a:srgbClr val="69BE28"/>
                </a:solidFill>
              </a:rPr>
              <a:t>Self-Service Spark in the Cloud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 smtClean="0"/>
              <a:t>Easy launch of Data Science clusters via </a:t>
            </a:r>
            <a:r>
              <a:rPr lang="en-US" sz="2000" b="0" dirty="0" err="1" smtClean="0"/>
              <a:t>Cloudbreak</a:t>
            </a:r>
            <a:r>
              <a:rPr lang="en-US" sz="2000" b="0" dirty="0" smtClean="0"/>
              <a:t> and </a:t>
            </a:r>
            <a:r>
              <a:rPr lang="en-US" sz="2000" b="0" dirty="0" err="1" smtClean="0"/>
              <a:t>Ambari</a:t>
            </a:r>
            <a:r>
              <a:rPr lang="en-US" sz="2000" b="0" dirty="0" smtClean="0"/>
              <a:t> – for Azure, AWS, GCP, </a:t>
            </a:r>
            <a:r>
              <a:rPr lang="en-US" sz="2000" b="0" dirty="0" err="1" smtClean="0"/>
              <a:t>OpenStack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Docker</a:t>
            </a:r>
            <a:endParaRPr lang="en-US" sz="2000" b="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Spark </a:t>
            </a:r>
            <a:r>
              <a:rPr lang="en-US" dirty="0" smtClean="0">
                <a:solidFill>
                  <a:schemeClr val="tx2"/>
                </a:solidFill>
              </a:rPr>
              <a:t>and </a:t>
            </a:r>
            <a:r>
              <a:rPr lang="en-US" dirty="0" err="1" smtClean="0">
                <a:solidFill>
                  <a:schemeClr val="tx2"/>
                </a:solidFill>
              </a:rPr>
              <a:t>Hadoop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– How Can We Do Better?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79613" y="1930833"/>
            <a:ext cx="3475100" cy="3488755"/>
            <a:chOff x="7949413" y="1733677"/>
            <a:chExt cx="3475100" cy="3488755"/>
          </a:xfrm>
        </p:grpSpPr>
        <p:sp>
          <p:nvSpPr>
            <p:cNvPr id="14" name="Rounded Rectangle 13"/>
            <p:cNvSpPr/>
            <p:nvPr/>
          </p:nvSpPr>
          <p:spPr>
            <a:xfrm>
              <a:off x="7949413" y="1733677"/>
              <a:ext cx="3475100" cy="979656"/>
            </a:xfrm>
            <a:prstGeom prst="roundRect">
              <a:avLst>
                <a:gd name="adj" fmla="val 1121"/>
              </a:avLst>
            </a:prstGeom>
            <a:solidFill>
              <a:srgbClr val="FFFFFF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49413" y="2673643"/>
              <a:ext cx="3475100" cy="2548789"/>
            </a:xfrm>
            <a:prstGeom prst="roundRect">
              <a:avLst>
                <a:gd name="adj" fmla="val 1121"/>
              </a:avLst>
            </a:prstGeom>
            <a:solidFill>
              <a:schemeClr val="accent1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8059630" y="4198891"/>
              <a:ext cx="3252632" cy="426336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Storage</a:t>
              </a:r>
              <a:endParaRPr lang="en-US" sz="10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8059629" y="2819172"/>
              <a:ext cx="3252633" cy="1441101"/>
            </a:xfrm>
            <a:prstGeom prst="roundRect">
              <a:avLst>
                <a:gd name="adj" fmla="val 2946"/>
              </a:avLst>
            </a:prstGeom>
            <a:solidFill>
              <a:schemeClr val="accent3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b"/>
            <a:lstStyle/>
            <a:p>
              <a:pPr algn="ctr"/>
              <a:endParaRPr lang="en-US" sz="1100" kern="0" dirty="0">
                <a:solidFill>
                  <a:schemeClr val="bg2"/>
                </a:solidFill>
                <a:cs typeface="Arial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8056453" y="3558126"/>
              <a:ext cx="3252632" cy="368838"/>
            </a:xfrm>
            <a:prstGeom prst="roundRect">
              <a:avLst>
                <a:gd name="adj" fmla="val 5758"/>
              </a:avLst>
            </a:prstGeom>
            <a:noFill/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3716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YARN</a:t>
              </a:r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: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Data Operating System</a:t>
              </a:r>
            </a:p>
            <a:p>
              <a:pPr algn="ctr"/>
              <a:endParaRPr lang="en-US" sz="1050" b="1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8184776" y="3279190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Governance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9718179" y="3280758"/>
              <a:ext cx="1481920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Security</a:t>
              </a:r>
              <a:endParaRPr lang="en-US" sz="8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8184775" y="3911243"/>
              <a:ext cx="3015323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Operations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8184776" y="2958139"/>
              <a:ext cx="3015322" cy="265172"/>
            </a:xfrm>
            <a:prstGeom prst="roundRect">
              <a:avLst>
                <a:gd name="adj" fmla="val 57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  <a:latin typeface="Arial"/>
                  <a:cs typeface="Arial"/>
                </a:rPr>
                <a:t>Resource Management</a:t>
              </a:r>
              <a:endParaRPr lang="en-US" sz="90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6705" y="1786597"/>
              <a:ext cx="1638300" cy="869950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26" name="Picture 9" descr="Hor_Logo_WithWHT_RGB.eps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732" y="4713616"/>
              <a:ext cx="1113928" cy="4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9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7527"/>
            <a:ext cx="12188825" cy="39773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17527"/>
            <a:ext cx="12188825" cy="3977347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32" tIns="45717" rIns="91432" bIns="45717" rtlCol="0" anchor="ctr"/>
          <a:lstStyle/>
          <a:p>
            <a:pPr algn="ctr" defTabSz="914361">
              <a:defRPr/>
            </a:pPr>
            <a:endParaRPr lang="en-US" kern="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69073" y="1914699"/>
            <a:ext cx="11010311" cy="1433887"/>
          </a:xfrm>
        </p:spPr>
        <p:txBody>
          <a:bodyPr/>
          <a:lstStyle/>
          <a:p>
            <a:r>
              <a:rPr lang="en-US" dirty="0"/>
              <a:t>Let’s talk Real-World Use-Cases</a:t>
            </a:r>
          </a:p>
        </p:txBody>
      </p:sp>
    </p:spTree>
    <p:extLst>
      <p:ext uri="{BB962C8B-B14F-4D97-AF65-F5344CB8AC3E}">
        <p14:creationId xmlns:p14="http://schemas.microsoft.com/office/powerpoint/2010/main" val="24872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351" y="3531470"/>
            <a:ext cx="5170172" cy="2469208"/>
            <a:chOff x="444073" y="3702143"/>
            <a:chExt cx="8038896" cy="2198529"/>
          </a:xfrm>
        </p:grpSpPr>
        <p:grpSp>
          <p:nvGrpSpPr>
            <p:cNvPr id="5" name="Group 4"/>
            <p:cNvGrpSpPr/>
            <p:nvPr/>
          </p:nvGrpSpPr>
          <p:grpSpPr>
            <a:xfrm>
              <a:off x="444073" y="3730489"/>
              <a:ext cx="7810375" cy="2170183"/>
              <a:chOff x="6805602" y="1793515"/>
              <a:chExt cx="4117923" cy="49811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05602" y="1793515"/>
                <a:ext cx="4117923" cy="49811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chemeClr val="bg2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823431" y="2244504"/>
                <a:ext cx="4100093" cy="92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/>
                  <a:buChar char="•"/>
                </a:pPr>
                <a:endParaRPr lang="en-US" dirty="0" smtClean="0">
                  <a:solidFill>
                    <a:srgbClr val="1E1E1E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88429" y="3702143"/>
              <a:ext cx="7566016" cy="465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Chief Data Officer’s Needs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1510" y="4181013"/>
              <a:ext cx="7791459" cy="1000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chemeClr val="tx2"/>
                </a:buClr>
              </a:pPr>
              <a:r>
                <a:rPr lang="en-US" sz="2000" dirty="0" smtClean="0">
                  <a:solidFill>
                    <a:schemeClr val="bg2"/>
                  </a:solidFill>
                  <a:latin typeface="Calibri"/>
                  <a:cs typeface="Calibri"/>
                </a:rPr>
                <a:t>Increase safety and reduce liabilities</a:t>
              </a:r>
            </a:p>
            <a:p>
              <a:pPr>
                <a:spcBef>
                  <a:spcPts val="300"/>
                </a:spcBef>
                <a:buClr>
                  <a:schemeClr val="tx2"/>
                </a:buClr>
              </a:pPr>
              <a:r>
                <a:rPr lang="en-US" sz="2000" dirty="0" smtClean="0">
                  <a:solidFill>
                    <a:schemeClr val="bg2"/>
                  </a:solidFill>
                  <a:latin typeface="Calibri"/>
                  <a:cs typeface="Calibri"/>
                </a:rPr>
                <a:t>Anticipate driver violations BEFORE they   happen and take precautionary actions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229691" y="3066764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86518" y="3542465"/>
            <a:ext cx="5896372" cy="2497131"/>
            <a:chOff x="29614" y="3819264"/>
            <a:chExt cx="9139136" cy="292381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grpSp>
          <p:nvGrpSpPr>
            <p:cNvPr id="15" name="Group 14"/>
            <p:cNvGrpSpPr/>
            <p:nvPr/>
          </p:nvGrpSpPr>
          <p:grpSpPr>
            <a:xfrm>
              <a:off x="29614" y="3843666"/>
              <a:ext cx="9139136" cy="2853841"/>
              <a:chOff x="6587084" y="2053284"/>
              <a:chExt cx="4818496" cy="655028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87084" y="2053284"/>
                <a:ext cx="4818496" cy="6550288"/>
              </a:xfrm>
              <a:prstGeom prst="rect">
                <a:avLst/>
              </a:prstGeom>
              <a:solidFill>
                <a:srgbClr val="44697D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l"/>
                <a:endParaRPr lang="en-US" dirty="0" smtClean="0">
                  <a:solidFill>
                    <a:srgbClr val="1E1E1E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823431" y="2244504"/>
                <a:ext cx="4100093" cy="992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/>
                  <a:buChar char="•"/>
                </a:pPr>
                <a:endParaRPr lang="en-US" dirty="0" smtClean="0">
                  <a:solidFill>
                    <a:srgbClr val="1E1E1E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60518" y="3819264"/>
              <a:ext cx="7889562" cy="612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Application Team’s Response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4166" y="4427725"/>
              <a:ext cx="8824584" cy="2315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chemeClr val="tx2"/>
                </a:buClr>
              </a:pPr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Enrich app with weather data and driver profiles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</a:pPr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Explore data for predictive model features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</a:pPr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Train and generate predictive model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</a:pPr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Plug in model to original application so it can predict driver violations in real-time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21601" y="2823584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5703" y="656584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5118" y="668197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Truck Fleet Use Case: Real-time, Predictive App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Manufacturing_GettyImages_119014875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49" y="1282085"/>
            <a:ext cx="5023200" cy="2197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shutterstock_158138528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6518" y="1282085"/>
            <a:ext cx="5896372" cy="2197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4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735" y="1577885"/>
            <a:ext cx="3077281" cy="1898144"/>
          </a:xfrm>
          <a:prstGeom prst="rect">
            <a:avLst/>
          </a:prstGeom>
          <a:solidFill>
            <a:srgbClr val="4F81BD"/>
          </a:solidFill>
          <a:ln w="12700" cmpd="sng">
            <a:solidFill>
              <a:srgbClr val="36602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Data Scientist: Explore Data &amp; Build Model in Cloud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41" y="1106435"/>
            <a:ext cx="3846999" cy="4954588"/>
          </a:xfrm>
        </p:spPr>
        <p:txBody>
          <a:bodyPr/>
          <a:lstStyle/>
          <a:p>
            <a:r>
              <a:rPr lang="en-US" sz="3200" dirty="0" smtClean="0">
                <a:solidFill>
                  <a:srgbClr val="595959"/>
                </a:solidFill>
              </a:rPr>
              <a:t>Click-thru Demo</a:t>
            </a:r>
          </a:p>
          <a:p>
            <a:pPr marL="0" lvl="2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Provision data science environment in the cloud</a:t>
            </a:r>
          </a:p>
          <a:p>
            <a:pPr marL="0" lvl="2" indent="0">
              <a:spcBef>
                <a:spcPts val="1200"/>
              </a:spcBef>
              <a:buNone/>
            </a:pPr>
            <a:endParaRPr lang="en-US" sz="1800" dirty="0" smtClean="0">
              <a:solidFill>
                <a:srgbClr val="595959"/>
              </a:solidFill>
            </a:endParaRPr>
          </a:p>
          <a:p>
            <a:pPr marL="0" lvl="2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Use data science notebook to explore data</a:t>
            </a:r>
          </a:p>
          <a:p>
            <a:pPr marL="0" lvl="2" indent="0">
              <a:spcBef>
                <a:spcPts val="1200"/>
              </a:spcBef>
              <a:buNone/>
            </a:pPr>
            <a:endParaRPr lang="en-US" sz="1800" dirty="0" smtClean="0">
              <a:solidFill>
                <a:srgbClr val="595959"/>
              </a:solidFill>
            </a:endParaRPr>
          </a:p>
          <a:p>
            <a:pPr marL="0" lvl="2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Run algorithms to create predictive model</a:t>
            </a:r>
            <a:endParaRPr lang="en-US" sz="2400" dirty="0">
              <a:solidFill>
                <a:srgbClr val="595959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47747" y="2488940"/>
            <a:ext cx="2743201" cy="2751788"/>
            <a:chOff x="4167120" y="1756424"/>
            <a:chExt cx="2743201" cy="2751788"/>
          </a:xfrm>
        </p:grpSpPr>
        <p:sp>
          <p:nvSpPr>
            <p:cNvPr id="6" name="Oval 5"/>
            <p:cNvSpPr/>
            <p:nvPr/>
          </p:nvSpPr>
          <p:spPr>
            <a:xfrm>
              <a:off x="4167120" y="1765011"/>
              <a:ext cx="2743200" cy="274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7121" y="1756424"/>
              <a:ext cx="2743200" cy="2751788"/>
            </a:xfrm>
            <a:prstGeom prst="rect">
              <a:avLst/>
            </a:prstGeom>
          </p:spPr>
          <p:txBody>
            <a:bodyPr vert="horz" wrap="square" lIns="91440" tIns="91440" rIns="91440" bIns="91440" rtlCol="0" anchor="ctr">
              <a:noAutofit/>
            </a:bodyPr>
            <a:lstStyle/>
            <a:p>
              <a:pPr algn="ctr"/>
              <a:r>
                <a:rPr lang="en-US" sz="2800" b="1" dirty="0" err="1" smtClean="0">
                  <a:solidFill>
                    <a:srgbClr val="FFFFFF"/>
                  </a:solidFill>
                </a:rPr>
                <a:t>Cloudbreak</a:t>
              </a:r>
              <a:endParaRPr lang="en-US" sz="2000" dirty="0">
                <a:solidFill>
                  <a:srgbClr val="FFFFFF"/>
                </a:solidFill>
              </a:endParaRPr>
            </a:p>
            <a:p>
              <a:pPr marL="548572" indent="-274284">
                <a:buFont typeface="+mj-lt"/>
                <a:buAutoNum type="arabicPeriod"/>
              </a:pPr>
              <a:r>
                <a:rPr lang="en-US" sz="2000" dirty="0" smtClean="0">
                  <a:solidFill>
                    <a:srgbClr val="FFFFFF"/>
                  </a:solidFill>
                </a:rPr>
                <a:t>Choose a cloud</a:t>
              </a:r>
            </a:p>
            <a:p>
              <a:pPr marL="548572" indent="-274284">
                <a:buFont typeface="+mj-lt"/>
                <a:buAutoNum type="arabicPeriod"/>
              </a:pPr>
              <a:r>
                <a:rPr lang="en-US" sz="2000" dirty="0" smtClean="0">
                  <a:solidFill>
                    <a:srgbClr val="FFFFFF"/>
                  </a:solidFill>
                </a:rPr>
                <a:t>Pick the Spark </a:t>
              </a:r>
              <a:r>
                <a:rPr lang="en-US" sz="2000" dirty="0">
                  <a:solidFill>
                    <a:srgbClr val="FFFFFF"/>
                  </a:solidFill>
                </a:rPr>
                <a:t>b</a:t>
              </a:r>
              <a:r>
                <a:rPr lang="en-US" sz="2000" dirty="0" smtClean="0">
                  <a:solidFill>
                    <a:srgbClr val="FFFFFF"/>
                  </a:solidFill>
                </a:rPr>
                <a:t>lueprint</a:t>
              </a:r>
              <a:endParaRPr lang="en-US" sz="2000" dirty="0">
                <a:solidFill>
                  <a:srgbClr val="FFFFFF"/>
                </a:solidFill>
              </a:endParaRPr>
            </a:p>
            <a:p>
              <a:pPr marL="548572" indent="-274284">
                <a:buFont typeface="+mj-lt"/>
                <a:buAutoNum type="arabicPeriod"/>
              </a:pPr>
              <a:r>
                <a:rPr lang="en-US" sz="2000" dirty="0" smtClean="0">
                  <a:solidFill>
                    <a:srgbClr val="FFFFFF"/>
                  </a:solidFill>
                </a:rPr>
                <a:t>Launch HDP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7551862" y="4121165"/>
            <a:ext cx="3216209" cy="1625251"/>
            <a:chOff x="2367814" y="4984775"/>
            <a:chExt cx="1989803" cy="122976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3680065" y="5582472"/>
              <a:ext cx="677552" cy="632064"/>
            </a:xfrm>
            <a:prstGeom prst="ellipse">
              <a:avLst/>
            </a:prstGeom>
            <a:solidFill>
              <a:srgbClr val="1991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181064" y="5263196"/>
              <a:ext cx="827308" cy="918445"/>
            </a:xfrm>
            <a:prstGeom prst="ellipse">
              <a:avLst/>
            </a:prstGeom>
            <a:solidFill>
              <a:srgbClr val="1991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698706" y="4984775"/>
              <a:ext cx="911830" cy="86185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67814" y="5433694"/>
              <a:ext cx="906568" cy="780841"/>
            </a:xfrm>
            <a:prstGeom prst="ellipse">
              <a:avLst/>
            </a:prstGeom>
            <a:solidFill>
              <a:srgbClr val="1991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73765" y="5734804"/>
              <a:ext cx="1326245" cy="476533"/>
            </a:xfrm>
            <a:prstGeom prst="rect">
              <a:avLst/>
            </a:prstGeom>
            <a:solidFill>
              <a:srgbClr val="1991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r>
                <a:rPr lang="en-US" dirty="0" smtClean="0">
                  <a:solidFill>
                    <a:schemeClr val="bg2"/>
                  </a:solidFill>
                </a:rPr>
                <a:t>Microsoft Azure</a:t>
              </a:r>
            </a:p>
          </p:txBody>
        </p:sp>
      </p:grpSp>
      <p:sp>
        <p:nvSpPr>
          <p:cNvPr id="14" name="Up-Down Arrow 13"/>
          <p:cNvSpPr/>
          <p:nvPr/>
        </p:nvSpPr>
        <p:spPr>
          <a:xfrm rot="17936219" flipH="1" flipV="1">
            <a:off x="7892108" y="3344002"/>
            <a:ext cx="176664" cy="1935102"/>
          </a:xfrm>
          <a:prstGeom prst="up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917735" y="3397824"/>
            <a:ext cx="3077281" cy="1505324"/>
            <a:chOff x="8292630" y="2439526"/>
            <a:chExt cx="3475100" cy="1711769"/>
          </a:xfrm>
        </p:grpSpPr>
        <p:sp>
          <p:nvSpPr>
            <p:cNvPr id="16" name="Rounded Rectangle 15"/>
            <p:cNvSpPr/>
            <p:nvPr/>
          </p:nvSpPr>
          <p:spPr>
            <a:xfrm>
              <a:off x="8292630" y="2439526"/>
              <a:ext cx="3475100" cy="979656"/>
            </a:xfrm>
            <a:prstGeom prst="roundRect">
              <a:avLst>
                <a:gd name="adj" fmla="val 1121"/>
              </a:avLst>
            </a:prstGeom>
            <a:solidFill>
              <a:srgbClr val="FFFFFF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92630" y="3379492"/>
              <a:ext cx="3475100" cy="771803"/>
            </a:xfrm>
            <a:prstGeom prst="roundRect">
              <a:avLst>
                <a:gd name="adj" fmla="val 1121"/>
              </a:avLst>
            </a:prstGeom>
            <a:solidFill>
              <a:schemeClr val="accent1"/>
            </a:solidFill>
            <a:ln w="19050" cmpd="sng">
              <a:solidFill>
                <a:srgbClr val="355F1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endParaRPr lang="en-US" sz="11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9" name="Rounded Rectangle 37"/>
            <p:cNvSpPr>
              <a:spLocks/>
            </p:cNvSpPr>
            <p:nvPr/>
          </p:nvSpPr>
          <p:spPr>
            <a:xfrm>
              <a:off x="9424830" y="2518572"/>
              <a:ext cx="1216152" cy="914400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bg2"/>
            </a:solidFill>
            <a:ln w="3175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91440" tIns="91440" rIns="182880" bIns="137160" rtlCol="0" anchor="ctr"/>
            <a:lstStyle/>
            <a:p>
              <a:endPara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922" y="2492446"/>
              <a:ext cx="1638300" cy="869950"/>
            </a:xfrm>
            <a:prstGeom prst="rect">
              <a:avLst/>
            </a:prstGeom>
            <a:solidFill>
              <a:schemeClr val="bg2"/>
            </a:solidFill>
          </p:spPr>
        </p:pic>
      </p:grpSp>
      <p:grpSp>
        <p:nvGrpSpPr>
          <p:cNvPr id="22" name="Group 21"/>
          <p:cNvGrpSpPr/>
          <p:nvPr/>
        </p:nvGrpSpPr>
        <p:grpSpPr>
          <a:xfrm>
            <a:off x="9243864" y="4375709"/>
            <a:ext cx="704734" cy="755091"/>
            <a:chOff x="3151136" y="5112177"/>
            <a:chExt cx="1539850" cy="792480"/>
          </a:xfrm>
        </p:grpSpPr>
        <p:sp>
          <p:nvSpPr>
            <p:cNvPr id="23" name="Rounded Rectangle 22"/>
            <p:cNvSpPr/>
            <p:nvPr/>
          </p:nvSpPr>
          <p:spPr>
            <a:xfrm>
              <a:off x="3151136" y="5112177"/>
              <a:ext cx="1539850" cy="79248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00400" y="5163184"/>
              <a:ext cx="1441449" cy="686621"/>
            </a:xfrm>
            <a:prstGeom prst="roundRect">
              <a:avLst>
                <a:gd name="adj" fmla="val 13385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00400" y="5157896"/>
              <a:ext cx="1441449" cy="129114"/>
            </a:xfrm>
            <a:prstGeom prst="rect">
              <a:avLst/>
            </a:prstGeom>
            <a:solidFill>
              <a:srgbClr val="1160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0250" y="5322549"/>
              <a:ext cx="1289050" cy="995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70250" y="5452027"/>
              <a:ext cx="1289050" cy="99508"/>
            </a:xfrm>
            <a:prstGeom prst="rect">
              <a:avLst/>
            </a:prstGeom>
            <a:solidFill>
              <a:srgbClr val="3DB5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70250" y="5581505"/>
              <a:ext cx="1289050" cy="99508"/>
            </a:xfrm>
            <a:prstGeom prst="rect">
              <a:avLst/>
            </a:prstGeom>
            <a:solidFill>
              <a:srgbClr val="3DB5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70250" y="5710982"/>
              <a:ext cx="1289050" cy="99508"/>
            </a:xfrm>
            <a:prstGeom prst="rect">
              <a:avLst/>
            </a:prstGeom>
            <a:solidFill>
              <a:srgbClr val="3DB5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22650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09756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96862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83968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71074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358179" y="5321711"/>
              <a:ext cx="45719" cy="497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</p:grpSp>
      <p:pic>
        <p:nvPicPr>
          <p:cNvPr id="36" name="Picture 35" descr="Hor_WLogo_R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6389" y="4303941"/>
            <a:ext cx="1297920" cy="4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_PPT_5temp">
  <a:themeElements>
    <a:clrScheme name="Custom 4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CBE45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88121</TotalTime>
  <Words>618</Words>
  <Application>Microsoft Macintosh PowerPoint</Application>
  <PresentationFormat>Custom</PresentationFormat>
  <Paragraphs>155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Hortonworks_PPT_5temp</vt:lpstr>
      <vt:lpstr>Blank</vt:lpstr>
      <vt:lpstr>PowerPoint Presentation</vt:lpstr>
      <vt:lpstr>Data Operating System</vt:lpstr>
      <vt:lpstr>Data Operating System: Open Enterprise Hadoop</vt:lpstr>
      <vt:lpstr>Why We Love Spark at Hortonworks</vt:lpstr>
      <vt:lpstr>Spark and Hadoop – How Can We Do Better?</vt:lpstr>
      <vt:lpstr>Spark and Hadoop – How Can We Do Better?</vt:lpstr>
      <vt:lpstr>Let’s talk Real-World Use-Cases</vt:lpstr>
      <vt:lpstr>Truck Fleet Use Case: Real-time, Predictive App </vt:lpstr>
      <vt:lpstr>Data Scientist: Explore Data &amp; Build Model in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and Predictive Application Architecture</vt:lpstr>
      <vt:lpstr>PowerPoint Presentation</vt:lpstr>
    </vt:vector>
  </TitlesOfParts>
  <Company>Hortonworks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Positioning, Campaigns &amp; 2.0 Launch</dc:title>
  <dc:creator>David McJannet</dc:creator>
  <cp:lastModifiedBy>Jeff Markham</cp:lastModifiedBy>
  <cp:revision>1518</cp:revision>
  <cp:lastPrinted>2014-06-19T20:04:43Z</cp:lastPrinted>
  <dcterms:created xsi:type="dcterms:W3CDTF">2013-08-30T22:02:02Z</dcterms:created>
  <dcterms:modified xsi:type="dcterms:W3CDTF">2015-08-30T07:16:50Z</dcterms:modified>
</cp:coreProperties>
</file>